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0"/>
  </p:notesMasterIdLst>
  <p:sldIdLst>
    <p:sldId id="1275" r:id="rId2"/>
    <p:sldId id="1294" r:id="rId3"/>
    <p:sldId id="264" r:id="rId4"/>
    <p:sldId id="284" r:id="rId5"/>
    <p:sldId id="285" r:id="rId6"/>
    <p:sldId id="286" r:id="rId7"/>
    <p:sldId id="287" r:id="rId8"/>
    <p:sldId id="288" r:id="rId9"/>
    <p:sldId id="290" r:id="rId10"/>
    <p:sldId id="291" r:id="rId11"/>
    <p:sldId id="292" r:id="rId12"/>
    <p:sldId id="293" r:id="rId13"/>
    <p:sldId id="294" r:id="rId14"/>
    <p:sldId id="295" r:id="rId15"/>
    <p:sldId id="296" r:id="rId16"/>
    <p:sldId id="297" r:id="rId17"/>
    <p:sldId id="298" r:id="rId18"/>
    <p:sldId id="299" r:id="rId19"/>
    <p:sldId id="300" r:id="rId20"/>
    <p:sldId id="263"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1293" r:id="rId38"/>
    <p:sldId id="1278" r:id="rId39"/>
  </p:sldIdLst>
  <p:sldSz cx="9144000" cy="5143500" type="screen16x9"/>
  <p:notesSz cx="6858000" cy="9144000"/>
  <p:embeddedFontLst>
    <p:embeddedFont>
      <p:font typeface="Aptos" panose="020B0004020202020204" pitchFamily="34" charset="0"/>
      <p:regular r:id="rId41"/>
    </p:embeddedFont>
    <p:embeddedFont>
      <p:font typeface="Bembo Std" panose="02020605060306020A03" pitchFamily="18" charset="0"/>
      <p:regular r:id="rId42"/>
      <p:bold r:id="rId43"/>
    </p:embeddedFont>
    <p:embeddedFont>
      <p:font typeface="Calibri" panose="020F0502020204030204" pitchFamily="34" charset="0"/>
      <p:regular r:id="rId44"/>
      <p:bold r:id="rId45"/>
      <p:italic r:id="rId46"/>
      <p:boldItalic r:id="rId47"/>
    </p:embeddedFont>
    <p:embeddedFont>
      <p:font typeface="Open Sans Extrabold" panose="020B0906030804020204" pitchFamily="34" charset="0"/>
      <p:bold r:id="rId48"/>
      <p:boldItalic r:id="rId49"/>
    </p:embeddedFont>
    <p:embeddedFont>
      <p:font typeface="Roboto" panose="02000000000000000000" pitchFamily="2" charset="0"/>
      <p:regular r:id="rId50"/>
      <p:bold r:id="rId51"/>
      <p:italic r:id="rId52"/>
      <p:boldItalic r:id="rId53"/>
    </p:embeddedFont>
    <p:embeddedFont>
      <p:font typeface="Trebuchet MS" panose="020B0603020202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SV"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AB1D1-8E5E-4532-BE08-52929D3605F6}" type="slidenum">
              <a:rPr kumimoji="0" lang="es-SV"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SV"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5026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f27b2e6a8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f27b2e6a8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f27b2e6a80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f27b2e6a8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f27b2e6a8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f27b2e6a8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f27b2e6a80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f27b2e6a8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f27b2e6a8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f27b2e6a8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f27b2e6a80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f27b2e6a80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f27b2e6a8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f27b2e6a8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f27b2e6a80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f27b2e6a8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f27b2e6a80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f27b2e6a80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f27b2e6a80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f27b2e6a80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ef5e8caf3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ef5e8caf3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837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ef5e8caf3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ef5e8caf3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f27b2e6a80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f27b2e6a80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f27b2e6a80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f27b2e6a80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f27b2e6a80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f27b2e6a80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f27b2e6a8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f27b2e6a8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f27b2e6a80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f27b2e6a80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f27b2e6a80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f27b2e6a80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f27b2e6a80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f27b2e6a80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f27b2e6a8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f27b2e6a80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ef5e8caf3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ef5e8caf3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f27b2e6a80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f27b2e6a80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f27b2e6a8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f27b2e6a8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f27b2e6a80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f27b2e6a80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f27b2e6a8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f27b2e6a8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f27b2e6a8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f27b2e6a8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f27b2e6a80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f27b2e6a80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f27b2e6a80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f27b2e6a80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ef5e8caf3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ef5e8caf3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837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ef5e8caf3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ef5e8caf3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163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f27b2e6a8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f27b2e6a8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f27b2e6a80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f27b2e6a8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f27b2e6a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f27b2e6a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f27b2e6a80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f27b2e6a8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f27b2e6a8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f27b2e6a8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f27b2e6a8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f27b2e6a8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07670-D20F-4241-BEF0-BBA28ADEC476}"/>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SV"/>
          </a:p>
        </p:txBody>
      </p:sp>
      <p:sp>
        <p:nvSpPr>
          <p:cNvPr id="3" name="Subtítulo 2">
            <a:extLst>
              <a:ext uri="{FF2B5EF4-FFF2-40B4-BE49-F238E27FC236}">
                <a16:creationId xmlns:a16="http://schemas.microsoft.com/office/drawing/2014/main" id="{3432738B-B22A-41FE-B4B7-585D2D536AE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SV"/>
          </a:p>
        </p:txBody>
      </p:sp>
      <p:sp>
        <p:nvSpPr>
          <p:cNvPr id="4" name="Marcador de fecha 3">
            <a:extLst>
              <a:ext uri="{FF2B5EF4-FFF2-40B4-BE49-F238E27FC236}">
                <a16:creationId xmlns:a16="http://schemas.microsoft.com/office/drawing/2014/main" id="{0354F51D-FBB4-4E02-AE3B-57D345856D80}"/>
              </a:ext>
            </a:extLst>
          </p:cNvPr>
          <p:cNvSpPr>
            <a:spLocks noGrp="1"/>
          </p:cNvSpPr>
          <p:nvPr>
            <p:ph type="dt" sz="half" idx="10"/>
          </p:nvPr>
        </p:nvSpPr>
        <p:spPr/>
        <p:txBody>
          <a:bodyPr/>
          <a:lstStyle/>
          <a:p>
            <a:fld id="{EDB770E0-B254-46C6-80BD-AA41F988AA15}" type="datetimeFigureOut">
              <a:rPr lang="es-SV" smtClean="0"/>
              <a:t>17/9/2024</a:t>
            </a:fld>
            <a:endParaRPr lang="es-SV" dirty="0"/>
          </a:p>
        </p:txBody>
      </p:sp>
      <p:sp>
        <p:nvSpPr>
          <p:cNvPr id="5" name="Marcador de pie de página 4">
            <a:extLst>
              <a:ext uri="{FF2B5EF4-FFF2-40B4-BE49-F238E27FC236}">
                <a16:creationId xmlns:a16="http://schemas.microsoft.com/office/drawing/2014/main" id="{9061F4E1-1BF0-4789-A176-51D8B8D8FDEB}"/>
              </a:ext>
            </a:extLst>
          </p:cNvPr>
          <p:cNvSpPr>
            <a:spLocks noGrp="1"/>
          </p:cNvSpPr>
          <p:nvPr>
            <p:ph type="ftr" sz="quarter" idx="11"/>
          </p:nvPr>
        </p:nvSpPr>
        <p:spPr/>
        <p:txBody>
          <a:bodyPr/>
          <a:lstStyle/>
          <a:p>
            <a:endParaRPr lang="es-SV" dirty="0"/>
          </a:p>
        </p:txBody>
      </p:sp>
      <p:sp>
        <p:nvSpPr>
          <p:cNvPr id="6" name="Marcador de número de diapositiva 5">
            <a:extLst>
              <a:ext uri="{FF2B5EF4-FFF2-40B4-BE49-F238E27FC236}">
                <a16:creationId xmlns:a16="http://schemas.microsoft.com/office/drawing/2014/main" id="{C45BE5A7-C396-4567-A2F8-BA3FCCEFEBF9}"/>
              </a:ext>
            </a:extLst>
          </p:cNvPr>
          <p:cNvSpPr>
            <a:spLocks noGrp="1"/>
          </p:cNvSpPr>
          <p:nvPr>
            <p:ph type="sldNum" sz="quarter" idx="12"/>
          </p:nvPr>
        </p:nvSpPr>
        <p:spPr/>
        <p:txBody>
          <a:bodyPr/>
          <a:lstStyle/>
          <a:p>
            <a:fld id="{79710E03-8F58-4CDF-8016-AD714939AAF8}" type="slidenum">
              <a:rPr lang="es-SV" smtClean="0"/>
              <a:t>‹Nº›</a:t>
            </a:fld>
            <a:endParaRPr lang="es-SV" dirty="0"/>
          </a:p>
        </p:txBody>
      </p:sp>
    </p:spTree>
    <p:extLst>
      <p:ext uri="{BB962C8B-B14F-4D97-AF65-F5344CB8AC3E}">
        <p14:creationId xmlns:p14="http://schemas.microsoft.com/office/powerpoint/2010/main" val="874485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53866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de sección y descripción 1">
  <p:cSld name="SECTION_TITLE_AND_DESCRIPTION_1">
    <p:spTree>
      <p:nvGrpSpPr>
        <p:cNvPr id="1" name="Shape 66"/>
        <p:cNvGrpSpPr/>
        <p:nvPr/>
      </p:nvGrpSpPr>
      <p:grpSpPr>
        <a:xfrm>
          <a:off x="0" y="0"/>
          <a:ext cx="0" cy="0"/>
          <a:chOff x="0" y="0"/>
          <a:chExt cx="0" cy="0"/>
        </a:xfrm>
      </p:grpSpPr>
      <p:sp>
        <p:nvSpPr>
          <p:cNvPr id="67" name="Google Shape;67;p10"/>
          <p:cNvSpPr/>
          <p:nvPr/>
        </p:nvSpPr>
        <p:spPr>
          <a:xfrm>
            <a:off x="21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body" idx="1"/>
          </p:nvPr>
        </p:nvSpPr>
        <p:spPr>
          <a:xfrm>
            <a:off x="369600" y="7243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cxnSp>
        <p:nvCxnSpPr>
          <p:cNvPr id="69" name="Google Shape;69;p10"/>
          <p:cNvCxnSpPr/>
          <p:nvPr/>
        </p:nvCxnSpPr>
        <p:spPr>
          <a:xfrm>
            <a:off x="459775" y="4495675"/>
            <a:ext cx="468300" cy="0"/>
          </a:xfrm>
          <a:prstGeom prst="straightConnector1">
            <a:avLst/>
          </a:prstGeom>
          <a:noFill/>
          <a:ln w="19050" cap="flat" cmpd="sng">
            <a:solidFill>
              <a:schemeClr val="lt1"/>
            </a:solidFill>
            <a:prstDash val="solid"/>
            <a:round/>
            <a:headEnd type="none" w="sm" len="sm"/>
            <a:tailEnd type="none" w="sm" len="sm"/>
          </a:ln>
        </p:spPr>
      </p:cxnSp>
      <p:sp>
        <p:nvSpPr>
          <p:cNvPr id="70" name="Google Shape;70;p10"/>
          <p:cNvSpPr txBox="1">
            <a:spLocks noGrp="1"/>
          </p:cNvSpPr>
          <p:nvPr>
            <p:ph type="title"/>
          </p:nvPr>
        </p:nvSpPr>
        <p:spPr>
          <a:xfrm>
            <a:off x="4784925" y="1010175"/>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1" name="Google Shape;71;p10"/>
          <p:cNvSpPr txBox="1">
            <a:spLocks noGrp="1"/>
          </p:cNvSpPr>
          <p:nvPr>
            <p:ph type="subTitle" idx="2"/>
          </p:nvPr>
        </p:nvSpPr>
        <p:spPr>
          <a:xfrm>
            <a:off x="49158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 name="Google Shape;72;p10"/>
          <p:cNvSpPr txBox="1">
            <a:spLocks noGrp="1"/>
          </p:cNvSpPr>
          <p:nvPr>
            <p:ph type="sldNum" idx="12"/>
          </p:nvPr>
        </p:nvSpPr>
        <p:spPr>
          <a:xfrm>
            <a:off x="3890531" y="4651365"/>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
        <p:cNvGrpSpPr/>
        <p:nvPr/>
      </p:nvGrpSpPr>
      <p:grpSpPr>
        <a:xfrm>
          <a:off x="0" y="0"/>
          <a:ext cx="0" cy="0"/>
          <a:chOff x="0" y="0"/>
          <a:chExt cx="0" cy="0"/>
        </a:xfrm>
      </p:grpSpPr>
      <p:sp>
        <p:nvSpPr>
          <p:cNvPr id="74" name="Google Shape;74;p11"/>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75" name="Google Shape;75;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6"/>
        <p:cNvGrpSpPr/>
        <p:nvPr/>
      </p:nvGrpSpPr>
      <p:grpSpPr>
        <a:xfrm>
          <a:off x="0" y="0"/>
          <a:ext cx="0" cy="0"/>
          <a:chOff x="0" y="0"/>
          <a:chExt cx="0" cy="0"/>
        </a:xfrm>
      </p:grpSpPr>
      <p:grpSp>
        <p:nvGrpSpPr>
          <p:cNvPr id="77" name="Google Shape;77;p12"/>
          <p:cNvGrpSpPr/>
          <p:nvPr/>
        </p:nvGrpSpPr>
        <p:grpSpPr>
          <a:xfrm>
            <a:off x="6098378" y="5"/>
            <a:ext cx="3045625" cy="2030570"/>
            <a:chOff x="6098378" y="5"/>
            <a:chExt cx="3045625" cy="2030570"/>
          </a:xfrm>
        </p:grpSpPr>
        <p:sp>
          <p:nvSpPr>
            <p:cNvPr id="78" name="Google Shape;78;p1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12"/>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84" name="Google Shape;84;p12"/>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85" name="Google Shape;85;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 id="2147483659"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5D67102-F748-4816-B415-D0BF5CBDAC93}"/>
              </a:ext>
            </a:extLst>
          </p:cNvPr>
          <p:cNvPicPr>
            <a:picLocks noChangeAspect="1"/>
          </p:cNvPicPr>
          <p:nvPr/>
        </p:nvPicPr>
        <p:blipFill>
          <a:blip r:embed="rId3"/>
          <a:stretch>
            <a:fillRect/>
          </a:stretch>
        </p:blipFill>
        <p:spPr>
          <a:xfrm>
            <a:off x="0" y="1"/>
            <a:ext cx="9144000" cy="5143499"/>
          </a:xfrm>
          <a:prstGeom prst="rect">
            <a:avLst/>
          </a:prstGeom>
        </p:spPr>
      </p:pic>
      <p:pic>
        <p:nvPicPr>
          <p:cNvPr id="6" name="Imagen 5">
            <a:extLst>
              <a:ext uri="{FF2B5EF4-FFF2-40B4-BE49-F238E27FC236}">
                <a16:creationId xmlns:a16="http://schemas.microsoft.com/office/drawing/2014/main" id="{CEBB76B0-4F4B-4D43-19C4-BC12B5438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827" y="540907"/>
            <a:ext cx="2600346" cy="1147454"/>
          </a:xfrm>
          <a:prstGeom prst="rect">
            <a:avLst/>
          </a:prstGeom>
        </p:spPr>
      </p:pic>
      <p:sp>
        <p:nvSpPr>
          <p:cNvPr id="8" name="CuadroTexto 7">
            <a:extLst>
              <a:ext uri="{FF2B5EF4-FFF2-40B4-BE49-F238E27FC236}">
                <a16:creationId xmlns:a16="http://schemas.microsoft.com/office/drawing/2014/main" id="{35DC510C-CA2D-587A-2132-2BE51AC7DB05}"/>
              </a:ext>
            </a:extLst>
          </p:cNvPr>
          <p:cNvSpPr txBox="1"/>
          <p:nvPr/>
        </p:nvSpPr>
        <p:spPr>
          <a:xfrm>
            <a:off x="117308" y="1953844"/>
            <a:ext cx="8909384" cy="147732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defTabSz="685800">
              <a:buClrTx/>
            </a:pPr>
            <a:r>
              <a:rPr lang="es-ES" sz="4500" b="1" kern="100" dirty="0">
                <a:solidFill>
                  <a:prstClr val="white">
                    <a:lumMod val="50000"/>
                  </a:prstClr>
                </a:solidFill>
                <a:latin typeface="Open Sans Extrabold" panose="020B0906030804020204" pitchFamily="34" charset="0"/>
                <a:ea typeface="Open Sans Extrabold" panose="020B0906030804020204" pitchFamily="34" charset="0"/>
                <a:cs typeface="Open Sans Extrabold" panose="020B0906030804020204" pitchFamily="34" charset="0"/>
              </a:rPr>
              <a:t>Requisitos de accesibilidad para contenidos en la Web</a:t>
            </a:r>
            <a:endParaRPr lang="es-ES" sz="4500" b="1" kern="1200" dirty="0">
              <a:solidFill>
                <a:prstClr val="black"/>
              </a:solidFill>
              <a:latin typeface="Trebuchet MS" panose="020B0603020202020204" pitchFamily="34" charset="0"/>
              <a:ea typeface="+mn-ea"/>
              <a:cs typeface="+mn-cs"/>
            </a:endParaRPr>
          </a:p>
        </p:txBody>
      </p:sp>
      <p:sp>
        <p:nvSpPr>
          <p:cNvPr id="2" name="CuadroTexto 1">
            <a:extLst>
              <a:ext uri="{FF2B5EF4-FFF2-40B4-BE49-F238E27FC236}">
                <a16:creationId xmlns:a16="http://schemas.microsoft.com/office/drawing/2014/main" id="{1929BB26-3025-FE4C-9BB1-C9DB7455EE07}"/>
              </a:ext>
            </a:extLst>
          </p:cNvPr>
          <p:cNvSpPr txBox="1"/>
          <p:nvPr/>
        </p:nvSpPr>
        <p:spPr>
          <a:xfrm>
            <a:off x="7357934" y="4600924"/>
            <a:ext cx="780983" cy="438582"/>
          </a:xfrm>
          <a:prstGeom prst="rect">
            <a:avLst/>
          </a:prstGeom>
          <a:noFill/>
        </p:spPr>
        <p:txBody>
          <a:bodyPr wrap="none" rtlCol="0">
            <a:spAutoFit/>
          </a:bodyPr>
          <a:lstStyle/>
          <a:p>
            <a:pPr algn="ctr" defTabSz="685800">
              <a:buClrTx/>
            </a:pPr>
            <a:r>
              <a:rPr lang="es-SV" sz="2250" b="1" kern="1200" dirty="0">
                <a:solidFill>
                  <a:srgbClr val="44546A">
                    <a:lumMod val="50000"/>
                  </a:srgbClr>
                </a:solidFill>
                <a:latin typeface="Bembo Std" panose="02020605060306020A03" pitchFamily="18" charset="0"/>
                <a:ea typeface="+mn-ea"/>
                <a:cs typeface="+mn-cs"/>
              </a:rPr>
              <a:t>2024</a:t>
            </a:r>
          </a:p>
        </p:txBody>
      </p:sp>
      <p:sp>
        <p:nvSpPr>
          <p:cNvPr id="4" name="CuadroTexto 3">
            <a:extLst>
              <a:ext uri="{FF2B5EF4-FFF2-40B4-BE49-F238E27FC236}">
                <a16:creationId xmlns:a16="http://schemas.microsoft.com/office/drawing/2014/main" id="{6E2434FE-A62B-6071-4551-D94C10A3C852}"/>
              </a:ext>
            </a:extLst>
          </p:cNvPr>
          <p:cNvSpPr txBox="1"/>
          <p:nvPr/>
        </p:nvSpPr>
        <p:spPr>
          <a:xfrm>
            <a:off x="787706" y="3554382"/>
            <a:ext cx="7568588" cy="461665"/>
          </a:xfrm>
          <a:prstGeom prst="rect">
            <a:avLst/>
          </a:prstGeom>
          <a:noFill/>
        </p:spPr>
        <p:txBody>
          <a:bodyPr wrap="square">
            <a:spAutoFit/>
          </a:bodyPr>
          <a:lstStyle/>
          <a:p>
            <a:pPr algn="ctr"/>
            <a:r>
              <a:rPr lang="es-SV" sz="2400" b="1" dirty="0"/>
              <a:t>Norma Técnica Salvadoreña (NTS) 35.105.01:20</a:t>
            </a:r>
          </a:p>
        </p:txBody>
      </p:sp>
    </p:spTree>
    <p:extLst>
      <p:ext uri="{BB962C8B-B14F-4D97-AF65-F5344CB8AC3E}">
        <p14:creationId xmlns:p14="http://schemas.microsoft.com/office/powerpoint/2010/main" val="19663229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9"/>
          <p:cNvSpPr txBox="1">
            <a:spLocks noGrp="1"/>
          </p:cNvSpPr>
          <p:nvPr>
            <p:ph type="body" idx="4294967295"/>
          </p:nvPr>
        </p:nvSpPr>
        <p:spPr>
          <a:xfrm>
            <a:off x="5099050"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Proporcionar subtítulos para todo el contenido de audio en directo de los multimedia sincronizados.</a:t>
            </a:r>
            <a:endParaRPr dirty="0"/>
          </a:p>
        </p:txBody>
      </p:sp>
      <p:sp>
        <p:nvSpPr>
          <p:cNvPr id="414" name="Google Shape;414;p49"/>
          <p:cNvSpPr txBox="1">
            <a:spLocks noGrp="1"/>
          </p:cNvSpPr>
          <p:nvPr>
            <p:ph type="title" idx="4294967295"/>
          </p:nvPr>
        </p:nvSpPr>
        <p:spPr>
          <a:xfrm>
            <a:off x="673893" y="142971"/>
            <a:ext cx="4044950" cy="8556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Audiodescripción (grabado)</a:t>
            </a:r>
            <a:endParaRPr sz="2500" dirty="0">
              <a:solidFill>
                <a:schemeClr val="bg2"/>
              </a:solidFill>
            </a:endParaRPr>
          </a:p>
        </p:txBody>
      </p:sp>
      <p:pic>
        <p:nvPicPr>
          <p:cNvPr id="2" name="Google Shape;93;p2">
            <a:extLst>
              <a:ext uri="{FF2B5EF4-FFF2-40B4-BE49-F238E27FC236}">
                <a16:creationId xmlns:a16="http://schemas.microsoft.com/office/drawing/2014/main" id="{98FE647F-85CB-4F52-CD56-F45C8B06D287}"/>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AE3BA0D1-14EC-73DC-3224-133D195C5856}"/>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7363407-77FE-3B10-C52A-18836C4BEDD8}"/>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F1C3A6D8-A557-01DB-E5DD-959656B7B62D}"/>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2</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21FDB7BE-8CDD-419F-809D-94EDBCFCCCDA}"/>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C439A561-0C98-4D75-8BA3-4B6F5ED6A80C}"/>
              </a:ext>
            </a:extLst>
          </p:cNvPr>
          <p:cNvSpPr txBox="1">
            <a:spLocks/>
          </p:cNvSpPr>
          <p:nvPr/>
        </p:nvSpPr>
        <p:spPr>
          <a:xfrm>
            <a:off x="4882972"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413;p49">
            <a:extLst>
              <a:ext uri="{FF2B5EF4-FFF2-40B4-BE49-F238E27FC236}">
                <a16:creationId xmlns:a16="http://schemas.microsoft.com/office/drawing/2014/main" id="{B91A70CB-4AE7-4A0F-90C8-20EB32A87181}"/>
              </a:ext>
            </a:extLst>
          </p:cNvPr>
          <p:cNvSpPr txBox="1">
            <a:spLocks/>
          </p:cNvSpPr>
          <p:nvPr/>
        </p:nvSpPr>
        <p:spPr>
          <a:xfrm>
            <a:off x="880268" y="1588122"/>
            <a:ext cx="3838575" cy="284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Proporcionar subtítulos para todo el contenido de visual en directo de los multimedia sincronizados.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0"/>
          <p:cNvSpPr txBox="1">
            <a:spLocks noGrp="1"/>
          </p:cNvSpPr>
          <p:nvPr>
            <p:ph type="body" idx="4294967295"/>
          </p:nvPr>
        </p:nvSpPr>
        <p:spPr>
          <a:xfrm>
            <a:off x="5099050"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La presentación visual de texto e imágenes de texto tiene una relación de contraste a escala de al menos, 3.5:1 (Leer 3.5 a 1).</a:t>
            </a:r>
            <a:endParaRPr dirty="0"/>
          </a:p>
        </p:txBody>
      </p:sp>
      <p:sp>
        <p:nvSpPr>
          <p:cNvPr id="423" name="Google Shape;423;p50"/>
          <p:cNvSpPr txBox="1">
            <a:spLocks noGrp="1"/>
          </p:cNvSpPr>
          <p:nvPr>
            <p:ph type="title" idx="4294967295"/>
          </p:nvPr>
        </p:nvSpPr>
        <p:spPr>
          <a:xfrm>
            <a:off x="602455" y="202615"/>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Contraste (mínimo)</a:t>
            </a:r>
            <a:endParaRPr sz="2500" dirty="0">
              <a:solidFill>
                <a:schemeClr val="bg2"/>
              </a:solidFill>
            </a:endParaRPr>
          </a:p>
        </p:txBody>
      </p:sp>
      <p:pic>
        <p:nvPicPr>
          <p:cNvPr id="2" name="Google Shape;93;p2">
            <a:extLst>
              <a:ext uri="{FF2B5EF4-FFF2-40B4-BE49-F238E27FC236}">
                <a16:creationId xmlns:a16="http://schemas.microsoft.com/office/drawing/2014/main" id="{6D62984D-C5CF-F563-20DD-6ED628F51CC7}"/>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5F0BFF59-8C2B-10A0-0337-B90846C9F077}"/>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5FC5F112-E0DF-96D5-1033-0A030A34FBD0}"/>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4AE1CB12-2795-7F29-8E1D-4EDC645BFAD5}"/>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3</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5399D626-AB1D-4D30-97B4-E1356933BD30}"/>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DAAF48A6-6A2B-405F-A05A-3175025D090E}"/>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422;p50">
            <a:extLst>
              <a:ext uri="{FF2B5EF4-FFF2-40B4-BE49-F238E27FC236}">
                <a16:creationId xmlns:a16="http://schemas.microsoft.com/office/drawing/2014/main" id="{6DE544C9-7D95-4FB4-9593-B8D093CDC031}"/>
              </a:ext>
            </a:extLst>
          </p:cNvPr>
          <p:cNvSpPr txBox="1">
            <a:spLocks/>
          </p:cNvSpPr>
          <p:nvPr/>
        </p:nvSpPr>
        <p:spPr>
          <a:xfrm>
            <a:off x="762002" y="1579562"/>
            <a:ext cx="3838575" cy="284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La presentación visual de texto e imágenes de texto tiene una relación de contraste a escala de al menos, 4.5:1 (Leer 4.5 a 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1"/>
          <p:cNvSpPr txBox="1">
            <a:spLocks noGrp="1"/>
          </p:cNvSpPr>
          <p:nvPr>
            <p:ph type="body" idx="4294967295"/>
          </p:nvPr>
        </p:nvSpPr>
        <p:spPr>
          <a:xfrm>
            <a:off x="5019675"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A excepción de los subtítulos y las imágenes de texto, todo el texto puede ser ajustado sin ayudas técnicas hasta un 200 por ciento sin que se pierdan el contenido o la funcionalidad.</a:t>
            </a:r>
            <a:endParaRPr dirty="0"/>
          </a:p>
        </p:txBody>
      </p:sp>
      <p:sp>
        <p:nvSpPr>
          <p:cNvPr id="432" name="Google Shape;432;p51"/>
          <p:cNvSpPr txBox="1">
            <a:spLocks noGrp="1"/>
          </p:cNvSpPr>
          <p:nvPr>
            <p:ph type="title" idx="4294967295"/>
          </p:nvPr>
        </p:nvSpPr>
        <p:spPr>
          <a:xfrm>
            <a:off x="658812" y="58616"/>
            <a:ext cx="4044950" cy="8556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Cambio de tamaño del texto</a:t>
            </a:r>
            <a:endParaRPr sz="2500" dirty="0">
              <a:solidFill>
                <a:schemeClr val="bg2"/>
              </a:solidFill>
            </a:endParaRPr>
          </a:p>
        </p:txBody>
      </p:sp>
      <p:pic>
        <p:nvPicPr>
          <p:cNvPr id="2" name="Google Shape;93;p2">
            <a:extLst>
              <a:ext uri="{FF2B5EF4-FFF2-40B4-BE49-F238E27FC236}">
                <a16:creationId xmlns:a16="http://schemas.microsoft.com/office/drawing/2014/main" id="{9C0196BC-E101-97DA-50D7-13336AF098BF}"/>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E9C396A-4FEA-BA42-D86B-7F223F8A1A9D}"/>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A3B9A858-3E95-7BCC-FBF3-E0B16D816377}"/>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9DE5123C-1E41-2AF2-E41D-115F295EC9F8}"/>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4</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509B6779-A058-4FCD-9B80-7774FA8C8A76}"/>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6DA4DAD1-E95E-49E5-AE40-79221D96E123}"/>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431;p51">
            <a:extLst>
              <a:ext uri="{FF2B5EF4-FFF2-40B4-BE49-F238E27FC236}">
                <a16:creationId xmlns:a16="http://schemas.microsoft.com/office/drawing/2014/main" id="{073E01AB-4F2A-4BE9-B2EE-D56C5E4316BD}"/>
              </a:ext>
            </a:extLst>
          </p:cNvPr>
          <p:cNvSpPr txBox="1">
            <a:spLocks/>
          </p:cNvSpPr>
          <p:nvPr/>
        </p:nvSpPr>
        <p:spPr>
          <a:xfrm>
            <a:off x="865187" y="1579562"/>
            <a:ext cx="3838575" cy="284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Todo el texto puede ser ajustado sin ayudas técnicas hasta un 200 por ciento sin que se pierdan el contenido o la funcionalidad.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2"/>
          <p:cNvSpPr txBox="1">
            <a:spLocks noGrp="1"/>
          </p:cNvSpPr>
          <p:nvPr>
            <p:ph type="body" idx="4294967295"/>
          </p:nvPr>
        </p:nvSpPr>
        <p:spPr>
          <a:xfrm>
            <a:off x="4991100"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Si con las tecnologías que se están utilizando se puede conseguir la presentación visual deseada, se utiliza texto para transmitir la información en vez de imágenes de texto.</a:t>
            </a:r>
            <a:endParaRPr dirty="0"/>
          </a:p>
        </p:txBody>
      </p:sp>
      <p:sp>
        <p:nvSpPr>
          <p:cNvPr id="441" name="Google Shape;441;p52"/>
          <p:cNvSpPr txBox="1">
            <a:spLocks noGrp="1"/>
          </p:cNvSpPr>
          <p:nvPr>
            <p:ph type="title" idx="4294967295"/>
          </p:nvPr>
        </p:nvSpPr>
        <p:spPr>
          <a:xfrm>
            <a:off x="637380" y="250848"/>
            <a:ext cx="4044950" cy="4711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Imágenes de texto</a:t>
            </a:r>
            <a:endParaRPr sz="2500" dirty="0">
              <a:solidFill>
                <a:schemeClr val="bg2"/>
              </a:solidFill>
            </a:endParaRPr>
          </a:p>
        </p:txBody>
      </p:sp>
      <p:pic>
        <p:nvPicPr>
          <p:cNvPr id="2" name="Google Shape;93;p2">
            <a:extLst>
              <a:ext uri="{FF2B5EF4-FFF2-40B4-BE49-F238E27FC236}">
                <a16:creationId xmlns:a16="http://schemas.microsoft.com/office/drawing/2014/main" id="{52390036-3F2D-08AA-CF42-F1215262CA0E}"/>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1707D34B-7EC8-B3A8-E6FF-ECB4B3152C7B}"/>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E7E182DA-6FFD-4E82-1966-D707BAA817EA}"/>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B64A4BC-980D-BA8E-CA5A-420028E053AA}"/>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5</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1EE2D453-658F-42A7-A3AB-59B1C2F21CEE}"/>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B5F21A1C-369D-49F8-8AC8-64632AEFA6AE}"/>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440;p52">
            <a:extLst>
              <a:ext uri="{FF2B5EF4-FFF2-40B4-BE49-F238E27FC236}">
                <a16:creationId xmlns:a16="http://schemas.microsoft.com/office/drawing/2014/main" id="{9F7C3336-97DB-4FBF-971E-906085FAC30C}"/>
              </a:ext>
            </a:extLst>
          </p:cNvPr>
          <p:cNvSpPr txBox="1">
            <a:spLocks/>
          </p:cNvSpPr>
          <p:nvPr/>
        </p:nvSpPr>
        <p:spPr>
          <a:xfrm>
            <a:off x="771526" y="1624710"/>
            <a:ext cx="3838575" cy="284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Si con las tecnologías que se están utilizando se puede conseguir la presentación visual deseada, se utiliza imágenes de texto para transmitir la información en vez de imágenes.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3"/>
          <p:cNvSpPr txBox="1">
            <a:spLocks noGrp="1"/>
          </p:cNvSpPr>
          <p:nvPr>
            <p:ph type="body" idx="4294967295"/>
          </p:nvPr>
        </p:nvSpPr>
        <p:spPr>
          <a:xfrm>
            <a:off x="5099050"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Es importante que dentro de un sitio web se proporcione más de un enlace para navegar dentro de una página web, excepto cuando la página es el resultado, o un paso intermedio de un proceso.</a:t>
            </a:r>
            <a:endParaRPr dirty="0"/>
          </a:p>
        </p:txBody>
      </p:sp>
      <p:sp>
        <p:nvSpPr>
          <p:cNvPr id="450" name="Google Shape;450;p53"/>
          <p:cNvSpPr txBox="1">
            <a:spLocks noGrp="1"/>
          </p:cNvSpPr>
          <p:nvPr>
            <p:ph type="title" idx="4294967295"/>
          </p:nvPr>
        </p:nvSpPr>
        <p:spPr>
          <a:xfrm>
            <a:off x="771526" y="203154"/>
            <a:ext cx="4044950" cy="5665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Múltiples vías</a:t>
            </a:r>
            <a:endParaRPr sz="2500" dirty="0">
              <a:solidFill>
                <a:schemeClr val="bg2"/>
              </a:solidFill>
            </a:endParaRPr>
          </a:p>
        </p:txBody>
      </p:sp>
      <p:pic>
        <p:nvPicPr>
          <p:cNvPr id="2" name="Google Shape;93;p2">
            <a:extLst>
              <a:ext uri="{FF2B5EF4-FFF2-40B4-BE49-F238E27FC236}">
                <a16:creationId xmlns:a16="http://schemas.microsoft.com/office/drawing/2014/main" id="{FC667F82-285E-01D7-C690-FB0F72E3F4B6}"/>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FB528974-47DC-0990-C4EA-03A4C7E7FBCD}"/>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E61D32E7-72D9-49DE-3197-B09AD4839477}"/>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9375522A-9FE0-332B-EAE7-8AA0A7C3D61F}"/>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6</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C436781E-FECC-43E4-A758-C5C0333A1073}"/>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CA629113-9B15-4BC2-898A-108A56F3C3CC}"/>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449;p53">
            <a:extLst>
              <a:ext uri="{FF2B5EF4-FFF2-40B4-BE49-F238E27FC236}">
                <a16:creationId xmlns:a16="http://schemas.microsoft.com/office/drawing/2014/main" id="{78B5E6A6-AEA7-4E35-A134-E5156F6AB920}"/>
              </a:ext>
            </a:extLst>
          </p:cNvPr>
          <p:cNvSpPr txBox="1">
            <a:spLocks/>
          </p:cNvSpPr>
          <p:nvPr/>
        </p:nvSpPr>
        <p:spPr>
          <a:xfrm>
            <a:off x="977901" y="1579563"/>
            <a:ext cx="3838575" cy="284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a:t>Es importante que dentro de un sitio web se proporcione más de un camino para localizar una página web, excepto cuando la página es el resultado, o un paso intermedio de un proceso.</a:t>
            </a:r>
            <a:endParaRPr lang="es-419"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4"/>
          <p:cNvSpPr txBox="1">
            <a:spLocks noGrp="1"/>
          </p:cNvSpPr>
          <p:nvPr>
            <p:ph type="body" idx="4294967295"/>
          </p:nvPr>
        </p:nvSpPr>
        <p:spPr>
          <a:xfrm>
            <a:off x="5099050" y="1606551"/>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Al navegar en el contenido por medio del teclado o mouse se identifica la posición precisa donde se está ubicado.</a:t>
            </a:r>
            <a:endParaRPr dirty="0"/>
          </a:p>
        </p:txBody>
      </p:sp>
      <p:sp>
        <p:nvSpPr>
          <p:cNvPr id="459" name="Google Shape;459;p54"/>
          <p:cNvSpPr txBox="1">
            <a:spLocks noGrp="1"/>
          </p:cNvSpPr>
          <p:nvPr>
            <p:ph type="title" idx="4294967295"/>
          </p:nvPr>
        </p:nvSpPr>
        <p:spPr>
          <a:xfrm>
            <a:off x="733073" y="207871"/>
            <a:ext cx="4044950" cy="53578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Foco visible</a:t>
            </a:r>
            <a:endParaRPr sz="2500" dirty="0">
              <a:solidFill>
                <a:schemeClr val="bg2"/>
              </a:solidFill>
            </a:endParaRPr>
          </a:p>
        </p:txBody>
      </p:sp>
      <p:pic>
        <p:nvPicPr>
          <p:cNvPr id="2" name="Google Shape;93;p2">
            <a:extLst>
              <a:ext uri="{FF2B5EF4-FFF2-40B4-BE49-F238E27FC236}">
                <a16:creationId xmlns:a16="http://schemas.microsoft.com/office/drawing/2014/main" id="{3463CF2C-C890-939F-E270-092E448CAFC4}"/>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723092F-A5B5-B226-E615-47637753FDA2}"/>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C627BF7C-9EF0-E89E-926F-8C0F0D5437F9}"/>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4AA83D85-4693-A569-1BAB-AF0EE88F3755}"/>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7</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92FF9D9E-79BE-4E98-897F-CE892989476A}"/>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5E2FBFAA-DFC4-4850-B573-6B614C759041}"/>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458;p54">
            <a:extLst>
              <a:ext uri="{FF2B5EF4-FFF2-40B4-BE49-F238E27FC236}">
                <a16:creationId xmlns:a16="http://schemas.microsoft.com/office/drawing/2014/main" id="{83038D62-7A01-4151-B269-E789C2F65DA9}"/>
              </a:ext>
            </a:extLst>
          </p:cNvPr>
          <p:cNvSpPr txBox="1">
            <a:spLocks/>
          </p:cNvSpPr>
          <p:nvPr/>
        </p:nvSpPr>
        <p:spPr>
          <a:xfrm>
            <a:off x="1040606" y="1606550"/>
            <a:ext cx="3838575" cy="284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Al navegar en el contenido por medio del teclado se identifica la posición precisa donde se está ubicado.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5"/>
          <p:cNvSpPr txBox="1">
            <a:spLocks noGrp="1"/>
          </p:cNvSpPr>
          <p:nvPr>
            <p:ph type="body" idx="4294967295"/>
          </p:nvPr>
        </p:nvSpPr>
        <p:spPr>
          <a:xfrm>
            <a:off x="5085556" y="1624710"/>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El idioma de cada pasaje o frase en el contenido puede ser determinado por software, excepto los nombres propios, términos técnicos, palabras en un idioma indeterminado y palabras o frases que se hayan convertido en parte natural del texto que las rodea.</a:t>
            </a:r>
            <a:endParaRPr dirty="0"/>
          </a:p>
        </p:txBody>
      </p:sp>
      <p:sp>
        <p:nvSpPr>
          <p:cNvPr id="468" name="Google Shape;468;p55"/>
          <p:cNvSpPr txBox="1">
            <a:spLocks noGrp="1"/>
          </p:cNvSpPr>
          <p:nvPr>
            <p:ph type="title" idx="4294967295"/>
          </p:nvPr>
        </p:nvSpPr>
        <p:spPr>
          <a:xfrm>
            <a:off x="423862" y="207871"/>
            <a:ext cx="4044950" cy="53578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Idioma de las partes</a:t>
            </a:r>
            <a:endParaRPr sz="2500" dirty="0">
              <a:solidFill>
                <a:schemeClr val="bg2"/>
              </a:solidFill>
            </a:endParaRPr>
          </a:p>
        </p:txBody>
      </p:sp>
      <p:pic>
        <p:nvPicPr>
          <p:cNvPr id="2" name="Google Shape;93;p2">
            <a:extLst>
              <a:ext uri="{FF2B5EF4-FFF2-40B4-BE49-F238E27FC236}">
                <a16:creationId xmlns:a16="http://schemas.microsoft.com/office/drawing/2014/main" id="{AE110B06-AA64-F80F-57B9-133E541B1E6A}"/>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52DACEE-A375-BE9F-5738-61F21852083C}"/>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FEC88B2C-8543-5960-E2E1-6E9434C513CD}"/>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14AA141-60F6-47DB-0890-0B0B245D0B91}"/>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8</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33959848-F270-4308-B7B8-A7A010E8EB6E}"/>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0D57E5A2-0474-4FCB-8DDE-B644291456E1}"/>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467;p55">
            <a:extLst>
              <a:ext uri="{FF2B5EF4-FFF2-40B4-BE49-F238E27FC236}">
                <a16:creationId xmlns:a16="http://schemas.microsoft.com/office/drawing/2014/main" id="{BBCFACC1-13C8-4F44-950E-0EAF4BF8E998}"/>
              </a:ext>
            </a:extLst>
          </p:cNvPr>
          <p:cNvSpPr txBox="1">
            <a:spLocks/>
          </p:cNvSpPr>
          <p:nvPr/>
        </p:nvSpPr>
        <p:spPr>
          <a:xfrm>
            <a:off x="791369" y="1671470"/>
            <a:ext cx="3838575" cy="284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El idioma de toda la página web puede ser determinado por software, excepto los nombres propios, términos técnicos, palabras en un idioma indeterminado y palabras o frases que se hayan convertido en parte natural del texto que las rodea.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6"/>
          <p:cNvSpPr txBox="1">
            <a:spLocks noGrp="1"/>
          </p:cNvSpPr>
          <p:nvPr>
            <p:ph type="body" idx="4294967295"/>
          </p:nvPr>
        </p:nvSpPr>
        <p:spPr>
          <a:xfrm>
            <a:off x="5021721" y="1624710"/>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Los mecanismos de navegación que se repiten en múltiples páginas web dentro de un sitio web aparecen siempre en la misma ubicación y en el mismo orden relativo.</a:t>
            </a:r>
            <a:endParaRPr dirty="0"/>
          </a:p>
        </p:txBody>
      </p:sp>
      <p:sp>
        <p:nvSpPr>
          <p:cNvPr id="477" name="Google Shape;477;p56"/>
          <p:cNvSpPr txBox="1">
            <a:spLocks noGrp="1"/>
          </p:cNvSpPr>
          <p:nvPr>
            <p:ph type="title" idx="4294967295"/>
          </p:nvPr>
        </p:nvSpPr>
        <p:spPr>
          <a:xfrm>
            <a:off x="771526" y="216109"/>
            <a:ext cx="4044950" cy="53578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Navegación coherente</a:t>
            </a:r>
            <a:endParaRPr sz="2500" dirty="0">
              <a:solidFill>
                <a:schemeClr val="bg2"/>
              </a:solidFill>
            </a:endParaRPr>
          </a:p>
        </p:txBody>
      </p:sp>
      <p:pic>
        <p:nvPicPr>
          <p:cNvPr id="2" name="Google Shape;93;p2">
            <a:extLst>
              <a:ext uri="{FF2B5EF4-FFF2-40B4-BE49-F238E27FC236}">
                <a16:creationId xmlns:a16="http://schemas.microsoft.com/office/drawing/2014/main" id="{7847F8D1-DD2C-82E5-219B-B17EAD228CDA}"/>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1E4D84F8-68C9-EF46-5A27-7F2388D8FC34}"/>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FA9B0E0-6F8A-8D0F-651B-9583664D861E}"/>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C0A45FC5-E5B7-D065-8FF7-E89A68A0D045}"/>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9</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FE682E2B-9066-4241-BE55-6EE39A89649E}"/>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953D5E59-E739-4FBE-82AD-BF231FD7E337}"/>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476;p56">
            <a:extLst>
              <a:ext uri="{FF2B5EF4-FFF2-40B4-BE49-F238E27FC236}">
                <a16:creationId xmlns:a16="http://schemas.microsoft.com/office/drawing/2014/main" id="{86A61F0B-0711-4E0B-9B4A-61092AEA5432}"/>
              </a:ext>
            </a:extLst>
          </p:cNvPr>
          <p:cNvSpPr txBox="1">
            <a:spLocks/>
          </p:cNvSpPr>
          <p:nvPr/>
        </p:nvSpPr>
        <p:spPr>
          <a:xfrm>
            <a:off x="574050" y="1645363"/>
            <a:ext cx="3838575" cy="284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Los mecanismos de navegación que se repiten en múltiples páginas web dentro de un sitio web se encuentran debidamente identificados mediante una leyenda y en el mismo orden relativo.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7"/>
          <p:cNvSpPr txBox="1">
            <a:spLocks noGrp="1"/>
          </p:cNvSpPr>
          <p:nvPr>
            <p:ph type="body" idx="4294967295"/>
          </p:nvPr>
        </p:nvSpPr>
        <p:spPr>
          <a:xfrm>
            <a:off x="5000625"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Si se detecta automáticamente un error en la entrada de datos y se dispone de sugerencias para hacer la corrección, entonces se presentan las sugerencias.</a:t>
            </a:r>
            <a:endParaRPr dirty="0"/>
          </a:p>
        </p:txBody>
      </p:sp>
      <p:sp>
        <p:nvSpPr>
          <p:cNvPr id="486" name="Google Shape;486;p57"/>
          <p:cNvSpPr txBox="1">
            <a:spLocks noGrp="1"/>
          </p:cNvSpPr>
          <p:nvPr>
            <p:ph type="title" idx="4294967295"/>
          </p:nvPr>
        </p:nvSpPr>
        <p:spPr>
          <a:xfrm>
            <a:off x="639762" y="20787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Sugerencias ante errores</a:t>
            </a:r>
            <a:endParaRPr sz="2500" dirty="0">
              <a:solidFill>
                <a:schemeClr val="bg2"/>
              </a:solidFill>
            </a:endParaRPr>
          </a:p>
        </p:txBody>
      </p:sp>
      <p:pic>
        <p:nvPicPr>
          <p:cNvPr id="2" name="Google Shape;93;p2">
            <a:extLst>
              <a:ext uri="{FF2B5EF4-FFF2-40B4-BE49-F238E27FC236}">
                <a16:creationId xmlns:a16="http://schemas.microsoft.com/office/drawing/2014/main" id="{20E8A62C-DC33-22D8-E9C5-1BC8F6B24A7F}"/>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7CB0E5D3-F0E1-CB74-92ED-80BC143FDE5C}"/>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468B168-BAEB-B744-7ADA-502FA6CB2E86}"/>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A1D7FA3-C2DE-EF89-0BD1-485D2C0BE3BC}"/>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10</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14A47633-D88A-4ED6-A58F-1C5C4D79D474}"/>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FDE42AAE-A5BD-47A8-AD18-2F1986AF2C93}"/>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485;p57">
            <a:extLst>
              <a:ext uri="{FF2B5EF4-FFF2-40B4-BE49-F238E27FC236}">
                <a16:creationId xmlns:a16="http://schemas.microsoft.com/office/drawing/2014/main" id="{008E5195-6665-4F42-8DB6-7F7149D81838}"/>
              </a:ext>
            </a:extLst>
          </p:cNvPr>
          <p:cNvSpPr txBox="1">
            <a:spLocks/>
          </p:cNvSpPr>
          <p:nvPr/>
        </p:nvSpPr>
        <p:spPr>
          <a:xfrm>
            <a:off x="730647" y="1579562"/>
            <a:ext cx="3838575" cy="284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Si se detecta automáticamente un error en la entrada de datos y se dispone de sugerencias para hacer la corrección, entonces se presentan sugerencias descriptivas para cada control de entrada de datos.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8"/>
          <p:cNvSpPr txBox="1">
            <a:spLocks noGrp="1"/>
          </p:cNvSpPr>
          <p:nvPr>
            <p:ph type="body" idx="4294967295"/>
          </p:nvPr>
        </p:nvSpPr>
        <p:spPr>
          <a:xfrm>
            <a:off x="4879181" y="1718230"/>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dirty="0"/>
              <a:t>Para las páginas web que representan compromisos legales o transacciones financieras; o que envían las respuestas de la persona usuaria a una prueba, se cumple al menos uno de los siguientes casos:</a:t>
            </a:r>
            <a:endParaRPr dirty="0"/>
          </a:p>
          <a:p>
            <a:pPr marL="457200" lvl="0" indent="-342900" algn="just" rtl="0">
              <a:spcBef>
                <a:spcPts val="1600"/>
              </a:spcBef>
              <a:spcAft>
                <a:spcPts val="0"/>
              </a:spcAft>
              <a:buSzPts val="1800"/>
              <a:buChar char="●"/>
            </a:pPr>
            <a:r>
              <a:rPr lang="es" dirty="0"/>
              <a:t>Reversible</a:t>
            </a:r>
            <a:endParaRPr dirty="0"/>
          </a:p>
          <a:p>
            <a:pPr marL="457200" lvl="0" indent="-342900" algn="just" rtl="0">
              <a:spcBef>
                <a:spcPts val="0"/>
              </a:spcBef>
              <a:spcAft>
                <a:spcPts val="0"/>
              </a:spcAft>
              <a:buSzPts val="1800"/>
              <a:buChar char="●"/>
            </a:pPr>
            <a:r>
              <a:rPr lang="es" dirty="0"/>
              <a:t>Revisado</a:t>
            </a:r>
            <a:endParaRPr dirty="0"/>
          </a:p>
          <a:p>
            <a:pPr marL="457200" lvl="0" indent="-342900" algn="just" rtl="0">
              <a:spcBef>
                <a:spcPts val="0"/>
              </a:spcBef>
              <a:spcAft>
                <a:spcPts val="0"/>
              </a:spcAft>
              <a:buSzPts val="1800"/>
              <a:buChar char="●"/>
            </a:pPr>
            <a:r>
              <a:rPr lang="es" dirty="0"/>
              <a:t>Confirmado</a:t>
            </a:r>
            <a:endParaRPr dirty="0"/>
          </a:p>
        </p:txBody>
      </p:sp>
      <p:sp>
        <p:nvSpPr>
          <p:cNvPr id="495" name="Google Shape;495;p58"/>
          <p:cNvSpPr txBox="1">
            <a:spLocks noGrp="1"/>
          </p:cNvSpPr>
          <p:nvPr>
            <p:ph type="title" idx="4294967295"/>
          </p:nvPr>
        </p:nvSpPr>
        <p:spPr>
          <a:xfrm>
            <a:off x="527050" y="207871"/>
            <a:ext cx="4044950" cy="53578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Prevención de errores</a:t>
            </a:r>
            <a:endParaRPr sz="2500" dirty="0">
              <a:solidFill>
                <a:schemeClr val="bg2"/>
              </a:solidFill>
            </a:endParaRPr>
          </a:p>
        </p:txBody>
      </p:sp>
      <p:pic>
        <p:nvPicPr>
          <p:cNvPr id="2" name="Google Shape;93;p2">
            <a:extLst>
              <a:ext uri="{FF2B5EF4-FFF2-40B4-BE49-F238E27FC236}">
                <a16:creationId xmlns:a16="http://schemas.microsoft.com/office/drawing/2014/main" id="{034E9894-FA2A-B9A5-FFF7-719B578D9268}"/>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12DDB1CB-A340-9074-00D4-EB38FFCE61D4}"/>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21D76889-6AFF-16C0-351A-8F6B1D5E83B5}"/>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53891B97-51FC-B59D-0C1D-B8227C56FCCB}"/>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11</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B49D4076-7CAA-4065-95FA-FE8397F3A5B9}"/>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F1F3850C-8E92-41B8-9229-F8A3554F4AD3}"/>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494;p58">
            <a:extLst>
              <a:ext uri="{FF2B5EF4-FFF2-40B4-BE49-F238E27FC236}">
                <a16:creationId xmlns:a16="http://schemas.microsoft.com/office/drawing/2014/main" id="{90798053-15C5-4224-B3F5-423635D33A6B}"/>
              </a:ext>
            </a:extLst>
          </p:cNvPr>
          <p:cNvSpPr txBox="1">
            <a:spLocks/>
          </p:cNvSpPr>
          <p:nvPr/>
        </p:nvSpPr>
        <p:spPr>
          <a:xfrm>
            <a:off x="645320" y="1671470"/>
            <a:ext cx="3838575" cy="284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buFont typeface="Roboto"/>
              <a:buNone/>
            </a:pPr>
            <a:r>
              <a:rPr lang="es-419" dirty="0"/>
              <a:t>Para las páginas web que representan compromisos legales o transacciones financieras; o que envían las respuestas de la persona usuaria a una prueba, se cumple al menos uno de los siguientes casos:</a:t>
            </a:r>
          </a:p>
          <a:p>
            <a:pPr algn="just">
              <a:spcBef>
                <a:spcPts val="1600"/>
              </a:spcBef>
            </a:pPr>
            <a:r>
              <a:rPr lang="es-419" dirty="0"/>
              <a:t>Cancelar</a:t>
            </a:r>
          </a:p>
          <a:p>
            <a:pPr algn="just"/>
            <a:r>
              <a:rPr lang="es-419" dirty="0"/>
              <a:t>Revisar</a:t>
            </a:r>
          </a:p>
          <a:p>
            <a:pPr algn="just"/>
            <a:r>
              <a:rPr lang="es-419" dirty="0"/>
              <a:t>Confirmar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idx="4294967295"/>
          </p:nvPr>
        </p:nvSpPr>
        <p:spPr>
          <a:xfrm>
            <a:off x="401638" y="211580"/>
            <a:ext cx="8142287"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SV" sz="4800" b="1" dirty="0">
                <a:solidFill>
                  <a:srgbClr val="1F3864"/>
                </a:solidFill>
                <a:latin typeface="Trebuchet MS" panose="020B0603020202020204" pitchFamily="34" charset="0"/>
              </a:rPr>
              <a:t>¿Qué es LESSA?</a:t>
            </a:r>
            <a:endParaRPr sz="4800" b="1" dirty="0">
              <a:solidFill>
                <a:srgbClr val="1F3864"/>
              </a:solidFill>
              <a:latin typeface="Trebuchet MS" panose="020B0603020202020204" pitchFamily="34" charset="0"/>
            </a:endParaRPr>
          </a:p>
        </p:txBody>
      </p:sp>
      <p:pic>
        <p:nvPicPr>
          <p:cNvPr id="2" name="Google Shape;93;p2">
            <a:extLst>
              <a:ext uri="{FF2B5EF4-FFF2-40B4-BE49-F238E27FC236}">
                <a16:creationId xmlns:a16="http://schemas.microsoft.com/office/drawing/2014/main" id="{488B9BCC-CC22-5E08-7A76-B3D426638AC0}"/>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04E19A7-41E2-98B9-2A18-49458F245517}"/>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pic>
        <p:nvPicPr>
          <p:cNvPr id="1026" name="Picture 2" descr="Qué preguntas hacer en un cuestionario? - Eval&amp;GO">
            <a:extLst>
              <a:ext uri="{FF2B5EF4-FFF2-40B4-BE49-F238E27FC236}">
                <a16:creationId xmlns:a16="http://schemas.microsoft.com/office/drawing/2014/main" id="{9A48FA0A-391C-F977-7FD2-FCF253305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804" y="1180748"/>
            <a:ext cx="4443853" cy="29656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Google Shape;354;p42">
            <a:extLst>
              <a:ext uri="{FF2B5EF4-FFF2-40B4-BE49-F238E27FC236}">
                <a16:creationId xmlns:a16="http://schemas.microsoft.com/office/drawing/2014/main" id="{1EF15929-191F-495A-A9F5-99ECA767F091}"/>
              </a:ext>
            </a:extLst>
          </p:cNvPr>
          <p:cNvSpPr txBox="1">
            <a:spLocks/>
          </p:cNvSpPr>
          <p:nvPr/>
        </p:nvSpPr>
        <p:spPr>
          <a:xfrm>
            <a:off x="335758" y="1426272"/>
            <a:ext cx="3836988" cy="3038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La LESSA se comunica a través de gestos, expresiones faciales y movimientos del cuerpo, en lugar de sonidos. Son las siglas de </a:t>
            </a:r>
            <a:r>
              <a:rPr lang="es-419" b="1" dirty="0"/>
              <a:t>Lengua de Señas Salvadoreña</a:t>
            </a:r>
            <a:endParaRPr lang="es-419" dirty="0"/>
          </a:p>
        </p:txBody>
      </p:sp>
    </p:spTree>
    <p:extLst>
      <p:ext uri="{BB962C8B-B14F-4D97-AF65-F5344CB8AC3E}">
        <p14:creationId xmlns:p14="http://schemas.microsoft.com/office/powerpoint/2010/main" val="36312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21"/>
          <p:cNvSpPr/>
          <p:nvPr/>
        </p:nvSpPr>
        <p:spPr>
          <a:xfrm>
            <a:off x="432350" y="1304875"/>
            <a:ext cx="2469300" cy="607800"/>
          </a:xfrm>
          <a:prstGeom prst="homePlate">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4" name="Google Shape;164;p21"/>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t>
            </a:r>
            <a:endParaRPr>
              <a:solidFill>
                <a:schemeClr val="lt1"/>
              </a:solidFill>
            </a:endParaRPr>
          </a:p>
        </p:txBody>
      </p:sp>
      <p:sp>
        <p:nvSpPr>
          <p:cNvPr id="165" name="Google Shape;165;p21"/>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dirty="0"/>
              <a:t>La página web satisface todos los Criterios de Conformidad del Nivel A, o proporciona una versión alternativa conforme Nivel A</a:t>
            </a:r>
            <a:endParaRPr sz="1600" dirty="0"/>
          </a:p>
        </p:txBody>
      </p:sp>
      <p:sp>
        <p:nvSpPr>
          <p:cNvPr id="166" name="Google Shape;166;p21"/>
          <p:cNvSpPr/>
          <p:nvPr/>
        </p:nvSpPr>
        <p:spPr>
          <a:xfrm>
            <a:off x="3044777" y="1304875"/>
            <a:ext cx="2760600" cy="607800"/>
          </a:xfrm>
          <a:prstGeom prst="chevron">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7" name="Google Shape;167;p21"/>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a:t>
            </a:r>
            <a:endParaRPr>
              <a:solidFill>
                <a:schemeClr val="lt1"/>
              </a:solidFill>
            </a:endParaRPr>
          </a:p>
        </p:txBody>
      </p:sp>
      <p:sp>
        <p:nvSpPr>
          <p:cNvPr id="168" name="Google Shape;168;p21"/>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dirty="0"/>
              <a:t>La página web satisface todos los Criterios de Conformidad de los Niveles A y AA, o se proporciona una versión alternativa conforme al Nivel AA </a:t>
            </a:r>
            <a:endParaRPr sz="1600" dirty="0"/>
          </a:p>
        </p:txBody>
      </p:sp>
      <p:sp>
        <p:nvSpPr>
          <p:cNvPr id="169" name="Google Shape;169;p21"/>
          <p:cNvSpPr/>
          <p:nvPr/>
        </p:nvSpPr>
        <p:spPr>
          <a:xfrm>
            <a:off x="5948502" y="1304875"/>
            <a:ext cx="2760600" cy="607800"/>
          </a:xfrm>
          <a:prstGeom prst="chevron">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70" name="Google Shape;170;p21"/>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AAA</a:t>
            </a:r>
            <a:endParaRPr>
              <a:solidFill>
                <a:schemeClr val="lt1"/>
              </a:solidFill>
            </a:endParaRPr>
          </a:p>
        </p:txBody>
      </p:sp>
      <p:sp>
        <p:nvSpPr>
          <p:cNvPr id="171" name="Google Shape;171;p21"/>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a:t>La página web satisface todos los Criterios de Conformidad de los Niveles A, AA y AAA, o proporciona una versión alternativa conforme al Nivel AAA</a:t>
            </a:r>
            <a:endParaRPr sz="1600"/>
          </a:p>
        </p:txBody>
      </p:sp>
      <p:pic>
        <p:nvPicPr>
          <p:cNvPr id="2" name="Google Shape;93;p2">
            <a:extLst>
              <a:ext uri="{FF2B5EF4-FFF2-40B4-BE49-F238E27FC236}">
                <a16:creationId xmlns:a16="http://schemas.microsoft.com/office/drawing/2014/main" id="{B2D8AE94-8F37-BE3B-FA54-E0D743DC78C7}"/>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790A8C4-96B6-CDCE-19C5-330CC5ED06C3}"/>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7DC6D6AF-03BC-316F-CF43-BFD6314DCB0F}"/>
              </a:ext>
            </a:extLst>
          </p:cNvPr>
          <p:cNvSpPr/>
          <p:nvPr/>
        </p:nvSpPr>
        <p:spPr>
          <a:xfrm>
            <a:off x="0" y="231934"/>
            <a:ext cx="6786350"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AC245B62-92AE-6F7B-C476-5AD53F255043}"/>
              </a:ext>
            </a:extLst>
          </p:cNvPr>
          <p:cNvSpPr txBox="1"/>
          <p:nvPr/>
        </p:nvSpPr>
        <p:spPr>
          <a:xfrm>
            <a:off x="155610" y="284054"/>
            <a:ext cx="647513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Nivel de conformidad</a:t>
            </a:r>
            <a:endParaRPr sz="1350" kern="1200" dirty="0">
              <a:solidFill>
                <a:prstClr val="black"/>
              </a:solidFill>
              <a:latin typeface="Calibri" panose="020F0502020204030204"/>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9"/>
          <p:cNvSpPr txBox="1">
            <a:spLocks noGrp="1"/>
          </p:cNvSpPr>
          <p:nvPr>
            <p:ph type="title" idx="4294967295"/>
          </p:nvPr>
        </p:nvSpPr>
        <p:spPr>
          <a:xfrm>
            <a:off x="500856" y="1149639"/>
            <a:ext cx="8142287"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400" dirty="0">
                <a:latin typeface="Trebuchet MS" panose="020B0603020202020204" pitchFamily="34" charset="0"/>
              </a:rPr>
              <a:t>Criterios de conformidad</a:t>
            </a:r>
            <a:endParaRPr sz="4400" dirty="0">
              <a:latin typeface="Trebuchet MS" panose="020B0603020202020204" pitchFamily="34" charset="0"/>
            </a:endParaRPr>
          </a:p>
          <a:p>
            <a:pPr marL="0" lvl="0" indent="0" algn="ctr" rtl="0">
              <a:spcBef>
                <a:spcPts val="0"/>
              </a:spcBef>
              <a:spcAft>
                <a:spcPts val="0"/>
              </a:spcAft>
              <a:buNone/>
            </a:pPr>
            <a:r>
              <a:rPr lang="es" sz="4400" dirty="0">
                <a:latin typeface="Trebuchet MS" panose="020B0603020202020204" pitchFamily="34" charset="0"/>
              </a:rPr>
              <a:t>Nivel AAA</a:t>
            </a:r>
            <a:endParaRPr sz="4400" dirty="0">
              <a:latin typeface="Trebuchet MS" panose="020B0603020202020204" pitchFamily="34" charset="0"/>
            </a:endParaRPr>
          </a:p>
        </p:txBody>
      </p:sp>
      <p:pic>
        <p:nvPicPr>
          <p:cNvPr id="504" name="Google Shape;504;p59"/>
          <p:cNvPicPr preferRelativeResize="0"/>
          <p:nvPr/>
        </p:nvPicPr>
        <p:blipFill>
          <a:blip r:embed="rId3">
            <a:alphaModFix/>
          </a:blip>
          <a:stretch>
            <a:fillRect/>
          </a:stretch>
        </p:blipFill>
        <p:spPr>
          <a:xfrm>
            <a:off x="3620128" y="3041989"/>
            <a:ext cx="1903743" cy="1903743"/>
          </a:xfrm>
          <a:prstGeom prst="rect">
            <a:avLst/>
          </a:prstGeom>
          <a:noFill/>
          <a:ln>
            <a:noFill/>
          </a:ln>
        </p:spPr>
      </p:pic>
      <p:pic>
        <p:nvPicPr>
          <p:cNvPr id="2" name="Google Shape;93;p2">
            <a:extLst>
              <a:ext uri="{FF2B5EF4-FFF2-40B4-BE49-F238E27FC236}">
                <a16:creationId xmlns:a16="http://schemas.microsoft.com/office/drawing/2014/main" id="{DCA37252-AC3E-31A1-B4B8-96D117CEBBCE}"/>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AC775FF-DDEE-8531-3537-4DE924A706B8}"/>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0"/>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10" name="Google Shape;510;p60"/>
          <p:cNvSpPr txBox="1">
            <a:spLocks noGrp="1"/>
          </p:cNvSpPr>
          <p:nvPr>
            <p:ph type="body" idx="4294967295"/>
          </p:nvPr>
        </p:nvSpPr>
        <p:spPr>
          <a:xfrm>
            <a:off x="27622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Se proporciona una interpretación en Lengua de Señas Salvadoreña, LESSA, para todo el contenido de audio grabado dentro de contenido multimedia sincronizado.</a:t>
            </a:r>
            <a:endParaRPr dirty="0"/>
          </a:p>
        </p:txBody>
      </p:sp>
      <p:sp>
        <p:nvSpPr>
          <p:cNvPr id="511" name="Google Shape;511;p60"/>
          <p:cNvSpPr txBox="1">
            <a:spLocks noGrp="1"/>
          </p:cNvSpPr>
          <p:nvPr>
            <p:ph type="title" idx="4294967295"/>
          </p:nvPr>
        </p:nvSpPr>
        <p:spPr>
          <a:xfrm>
            <a:off x="172244"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Lengua de señas (grabado)</a:t>
            </a:r>
            <a:endParaRPr sz="2500" dirty="0">
              <a:solidFill>
                <a:schemeClr val="bg2"/>
              </a:solidFill>
            </a:endParaRPr>
          </a:p>
        </p:txBody>
      </p:sp>
      <p:sp>
        <p:nvSpPr>
          <p:cNvPr id="512" name="Google Shape;512;p60"/>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13" name="Google Shape;513;p60"/>
          <p:cNvPicPr preferRelativeResize="0"/>
          <p:nvPr/>
        </p:nvPicPr>
        <p:blipFill>
          <a:blip r:embed="rId3">
            <a:alphaModFix/>
          </a:blip>
          <a:stretch>
            <a:fillRect/>
          </a:stretch>
        </p:blipFill>
        <p:spPr>
          <a:xfrm>
            <a:off x="4698025" y="1343312"/>
            <a:ext cx="4284249" cy="2456875"/>
          </a:xfrm>
          <a:prstGeom prst="rect">
            <a:avLst/>
          </a:prstGeom>
          <a:noFill/>
          <a:ln>
            <a:noFill/>
          </a:ln>
        </p:spPr>
      </p:pic>
      <p:pic>
        <p:nvPicPr>
          <p:cNvPr id="2" name="Google Shape;93;p2">
            <a:extLst>
              <a:ext uri="{FF2B5EF4-FFF2-40B4-BE49-F238E27FC236}">
                <a16:creationId xmlns:a16="http://schemas.microsoft.com/office/drawing/2014/main" id="{396BEF55-CF97-44F7-849E-77DEA5B10EB0}"/>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CF4D539-3A09-5601-5E43-BF2BA868C029}"/>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336F769-6C7A-620F-4CA8-CCD7037212D6}"/>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B12EC395-0E7E-6421-08EB-3AB480E5B077}"/>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1"/>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19" name="Google Shape;519;p61"/>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Cuando las pausas en el audio de primer plano son insuficientes para permitir que la audiodescripción comunique el significado del vídeo, se proporciona una audiodescripción ampliada para todos los contenidos de vídeo grabado dentro de contenido multimedia sincronizado.</a:t>
            </a:r>
            <a:endParaRPr sz="1750" dirty="0"/>
          </a:p>
        </p:txBody>
      </p:sp>
      <p:sp>
        <p:nvSpPr>
          <p:cNvPr id="520" name="Google Shape;520;p61"/>
          <p:cNvSpPr txBox="1">
            <a:spLocks noGrp="1"/>
          </p:cNvSpPr>
          <p:nvPr>
            <p:ph type="title" idx="4294967295"/>
          </p:nvPr>
        </p:nvSpPr>
        <p:spPr>
          <a:xfrm>
            <a:off x="238919" y="888565"/>
            <a:ext cx="4044950" cy="8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Audiodescripción ampliada (grabada)</a:t>
            </a:r>
            <a:endParaRPr sz="2500" dirty="0">
              <a:solidFill>
                <a:schemeClr val="bg2"/>
              </a:solidFill>
            </a:endParaRPr>
          </a:p>
        </p:txBody>
      </p:sp>
      <p:sp>
        <p:nvSpPr>
          <p:cNvPr id="521" name="Google Shape;521;p61"/>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22" name="Google Shape;522;p61"/>
          <p:cNvPicPr preferRelativeResize="0"/>
          <p:nvPr/>
        </p:nvPicPr>
        <p:blipFill>
          <a:blip r:embed="rId3">
            <a:alphaModFix/>
          </a:blip>
          <a:stretch>
            <a:fillRect/>
          </a:stretch>
        </p:blipFill>
        <p:spPr>
          <a:xfrm>
            <a:off x="4627950" y="960088"/>
            <a:ext cx="4424400" cy="3223316"/>
          </a:xfrm>
          <a:prstGeom prst="rect">
            <a:avLst/>
          </a:prstGeom>
          <a:noFill/>
          <a:ln>
            <a:noFill/>
          </a:ln>
        </p:spPr>
      </p:pic>
      <p:pic>
        <p:nvPicPr>
          <p:cNvPr id="2" name="Google Shape;93;p2">
            <a:extLst>
              <a:ext uri="{FF2B5EF4-FFF2-40B4-BE49-F238E27FC236}">
                <a16:creationId xmlns:a16="http://schemas.microsoft.com/office/drawing/2014/main" id="{65BC1462-E8C4-D354-58BC-C1A6DD3CFE68}"/>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4F87B66-8545-AE4E-370B-386733BF266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30C00319-3E3B-845D-8CBB-98530C115633}"/>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29A93305-00EF-489A-3B8E-748B4FEEE0F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2</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2"/>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28" name="Google Shape;528;p62"/>
          <p:cNvSpPr txBox="1">
            <a:spLocks noGrp="1"/>
          </p:cNvSpPr>
          <p:nvPr>
            <p:ph type="body" idx="4294967295"/>
          </p:nvPr>
        </p:nvSpPr>
        <p:spPr>
          <a:xfrm>
            <a:off x="281250"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Se debe proporcionar una alternativa para los medios tempodependientes, tanto para todos los contenidos multimedia sincronizados grabados como para todos los medios de sólo vídeo.</a:t>
            </a:r>
            <a:endParaRPr sz="1750" dirty="0"/>
          </a:p>
        </p:txBody>
      </p:sp>
      <p:sp>
        <p:nvSpPr>
          <p:cNvPr id="529" name="Google Shape;529;p62"/>
          <p:cNvSpPr txBox="1">
            <a:spLocks noGrp="1"/>
          </p:cNvSpPr>
          <p:nvPr>
            <p:ph type="title" idx="4294967295"/>
          </p:nvPr>
        </p:nvSpPr>
        <p:spPr>
          <a:xfrm>
            <a:off x="177269" y="946114"/>
            <a:ext cx="4044950" cy="8324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Medio alternativo (grabado)</a:t>
            </a:r>
            <a:endParaRPr sz="2500" dirty="0">
              <a:solidFill>
                <a:schemeClr val="bg2"/>
              </a:solidFill>
            </a:endParaRPr>
          </a:p>
        </p:txBody>
      </p:sp>
      <p:sp>
        <p:nvSpPr>
          <p:cNvPr id="530" name="Google Shape;530;p62"/>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31" name="Google Shape;531;p62"/>
          <p:cNvPicPr preferRelativeResize="0"/>
          <p:nvPr/>
        </p:nvPicPr>
        <p:blipFill>
          <a:blip r:embed="rId3">
            <a:alphaModFix/>
          </a:blip>
          <a:stretch>
            <a:fillRect/>
          </a:stretch>
        </p:blipFill>
        <p:spPr>
          <a:xfrm>
            <a:off x="4817551" y="786788"/>
            <a:ext cx="4045199" cy="3722328"/>
          </a:xfrm>
          <a:prstGeom prst="rect">
            <a:avLst/>
          </a:prstGeom>
          <a:noFill/>
          <a:ln>
            <a:noFill/>
          </a:ln>
        </p:spPr>
      </p:pic>
      <p:pic>
        <p:nvPicPr>
          <p:cNvPr id="2" name="Google Shape;93;p2">
            <a:extLst>
              <a:ext uri="{FF2B5EF4-FFF2-40B4-BE49-F238E27FC236}">
                <a16:creationId xmlns:a16="http://schemas.microsoft.com/office/drawing/2014/main" id="{45461122-A61F-874E-B833-90EE436A98D0}"/>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C73B5C04-BF37-E8E2-A4BF-CAF237470F32}"/>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455D8E2C-E8AE-BE58-8818-0C0882472B5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2640D81-4E97-89C4-0BBB-11969040142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3</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3"/>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37" name="Google Shape;537;p63"/>
          <p:cNvSpPr txBox="1">
            <a:spLocks noGrp="1"/>
          </p:cNvSpPr>
          <p:nvPr>
            <p:ph type="body" idx="4294967295"/>
          </p:nvPr>
        </p:nvSpPr>
        <p:spPr>
          <a:xfrm>
            <a:off x="3134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presentación visual de texto e imágenes de texto tiene una relación de contraste a escala de al menos, 7:1 (Léase 7 a 1).</a:t>
            </a:r>
            <a:endParaRPr sz="1750" dirty="0"/>
          </a:p>
        </p:txBody>
      </p:sp>
      <p:sp>
        <p:nvSpPr>
          <p:cNvPr id="538" name="Google Shape;538;p63"/>
          <p:cNvSpPr txBox="1">
            <a:spLocks noGrp="1"/>
          </p:cNvSpPr>
          <p:nvPr>
            <p:ph type="title" idx="4294967295"/>
          </p:nvPr>
        </p:nvSpPr>
        <p:spPr>
          <a:xfrm>
            <a:off x="2094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Contraste (mejorado)</a:t>
            </a:r>
            <a:endParaRPr sz="2500" dirty="0">
              <a:solidFill>
                <a:schemeClr val="bg2"/>
              </a:solidFill>
            </a:endParaRPr>
          </a:p>
        </p:txBody>
      </p:sp>
      <p:sp>
        <p:nvSpPr>
          <p:cNvPr id="539" name="Google Shape;539;p63"/>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40" name="Google Shape;540;p63"/>
          <p:cNvPicPr preferRelativeResize="0"/>
          <p:nvPr/>
        </p:nvPicPr>
        <p:blipFill>
          <a:blip r:embed="rId3">
            <a:alphaModFix/>
          </a:blip>
          <a:stretch>
            <a:fillRect/>
          </a:stretch>
        </p:blipFill>
        <p:spPr>
          <a:xfrm>
            <a:off x="4849750" y="842850"/>
            <a:ext cx="3980800" cy="3457776"/>
          </a:xfrm>
          <a:prstGeom prst="rect">
            <a:avLst/>
          </a:prstGeom>
          <a:noFill/>
          <a:ln>
            <a:noFill/>
          </a:ln>
        </p:spPr>
      </p:pic>
      <p:pic>
        <p:nvPicPr>
          <p:cNvPr id="2" name="Google Shape;93;p2">
            <a:extLst>
              <a:ext uri="{FF2B5EF4-FFF2-40B4-BE49-F238E27FC236}">
                <a16:creationId xmlns:a16="http://schemas.microsoft.com/office/drawing/2014/main" id="{8BD862C1-5F0A-9FFF-55F7-BE0BEC23053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55838D92-E208-32B4-8012-B5EDFEB9FB3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6ED2A778-0806-74B0-0CEE-65998EF5D5D4}"/>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EE8A65B-06A6-105C-9E72-4AA492BFB0FD}"/>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4</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46" name="Google Shape;546;p64"/>
          <p:cNvSpPr txBox="1">
            <a:spLocks noGrp="1"/>
          </p:cNvSpPr>
          <p:nvPr>
            <p:ph type="body" idx="4294967295"/>
          </p:nvPr>
        </p:nvSpPr>
        <p:spPr>
          <a:xfrm>
            <a:off x="499462"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750" dirty="0"/>
              <a:t>Para el contenido de sólo audio grabado que contiene habla en primer plano, se cumple al menos uno de los siguientes casos:</a:t>
            </a:r>
            <a:endParaRPr sz="1750" dirty="0"/>
          </a:p>
          <a:p>
            <a:pPr marL="457200" lvl="0" indent="-339725" algn="just" rtl="0">
              <a:spcBef>
                <a:spcPts val="1600"/>
              </a:spcBef>
              <a:spcAft>
                <a:spcPts val="0"/>
              </a:spcAft>
              <a:buSzPts val="1750"/>
              <a:buChar char="●"/>
            </a:pPr>
            <a:r>
              <a:rPr lang="es" sz="1750" dirty="0"/>
              <a:t>Ningún sonido de fondo</a:t>
            </a:r>
            <a:endParaRPr sz="1750" dirty="0"/>
          </a:p>
          <a:p>
            <a:pPr marL="457200" lvl="0" indent="-339725" algn="just" rtl="0">
              <a:spcBef>
                <a:spcPts val="0"/>
              </a:spcBef>
              <a:spcAft>
                <a:spcPts val="0"/>
              </a:spcAft>
              <a:buSzPts val="1750"/>
              <a:buChar char="●"/>
            </a:pPr>
            <a:r>
              <a:rPr lang="es" sz="1750" dirty="0"/>
              <a:t>Se puede apagar</a:t>
            </a:r>
            <a:endParaRPr sz="1750" dirty="0"/>
          </a:p>
          <a:p>
            <a:pPr marL="457200" lvl="0" indent="-339725" algn="just" rtl="0">
              <a:spcBef>
                <a:spcPts val="0"/>
              </a:spcBef>
              <a:spcAft>
                <a:spcPts val="0"/>
              </a:spcAft>
              <a:buSzPts val="1750"/>
              <a:buChar char="●"/>
            </a:pPr>
            <a:r>
              <a:rPr lang="es" sz="1750" dirty="0"/>
              <a:t>20 dB más bajo que el principal</a:t>
            </a:r>
            <a:endParaRPr sz="1750" dirty="0"/>
          </a:p>
        </p:txBody>
      </p:sp>
      <p:sp>
        <p:nvSpPr>
          <p:cNvPr id="547" name="Google Shape;547;p64"/>
          <p:cNvSpPr txBox="1">
            <a:spLocks noGrp="1"/>
          </p:cNvSpPr>
          <p:nvPr>
            <p:ph type="title" idx="4294967295"/>
          </p:nvPr>
        </p:nvSpPr>
        <p:spPr>
          <a:xfrm>
            <a:off x="395481" y="872834"/>
            <a:ext cx="4044950" cy="90574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Sonido de fondo bajo o ausente</a:t>
            </a:r>
            <a:endParaRPr sz="2500" dirty="0">
              <a:solidFill>
                <a:schemeClr val="bg2"/>
              </a:solidFill>
            </a:endParaRPr>
          </a:p>
        </p:txBody>
      </p:sp>
      <p:sp>
        <p:nvSpPr>
          <p:cNvPr id="548" name="Google Shape;548;p64"/>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49" name="Google Shape;549;p64"/>
          <p:cNvPicPr preferRelativeResize="0"/>
          <p:nvPr/>
        </p:nvPicPr>
        <p:blipFill>
          <a:blip r:embed="rId3">
            <a:alphaModFix/>
          </a:blip>
          <a:stretch>
            <a:fillRect/>
          </a:stretch>
        </p:blipFill>
        <p:spPr>
          <a:xfrm>
            <a:off x="4627950" y="854150"/>
            <a:ext cx="4424400" cy="3435205"/>
          </a:xfrm>
          <a:prstGeom prst="rect">
            <a:avLst/>
          </a:prstGeom>
          <a:noFill/>
          <a:ln>
            <a:noFill/>
          </a:ln>
        </p:spPr>
      </p:pic>
      <p:pic>
        <p:nvPicPr>
          <p:cNvPr id="2" name="Google Shape;93;p2">
            <a:extLst>
              <a:ext uri="{FF2B5EF4-FFF2-40B4-BE49-F238E27FC236}">
                <a16:creationId xmlns:a16="http://schemas.microsoft.com/office/drawing/2014/main" id="{4C5BE331-ED6F-6876-9022-8211F5E601B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7656F3F-D9E6-BCB7-1402-13E38573D83C}"/>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EC40CE1B-DBF9-E0F8-B887-BBF063A6B74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83F83BDB-968E-4ADD-9393-ED8495B18501}"/>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5</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5"/>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55" name="Google Shape;555;p65"/>
          <p:cNvSpPr txBox="1">
            <a:spLocks noGrp="1"/>
          </p:cNvSpPr>
          <p:nvPr>
            <p:ph type="body" idx="4294967295"/>
          </p:nvPr>
        </p:nvSpPr>
        <p:spPr>
          <a:xfrm>
            <a:off x="3619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El tiempo no debe ser parte esencial del evento o actividad presentada por el contenido, exceptuando los multimedia sincronizados no interactivos y los eventos en tiempo real.</a:t>
            </a:r>
            <a:endParaRPr sz="1750" dirty="0"/>
          </a:p>
        </p:txBody>
      </p:sp>
      <p:sp>
        <p:nvSpPr>
          <p:cNvPr id="556" name="Google Shape;556;p65"/>
          <p:cNvSpPr txBox="1">
            <a:spLocks noGrp="1"/>
          </p:cNvSpPr>
          <p:nvPr>
            <p:ph type="title" idx="4294967295"/>
          </p:nvPr>
        </p:nvSpPr>
        <p:spPr>
          <a:xfrm>
            <a:off x="2579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Sin tiempo</a:t>
            </a:r>
            <a:endParaRPr sz="2500" dirty="0">
              <a:solidFill>
                <a:schemeClr val="bg2"/>
              </a:solidFill>
            </a:endParaRPr>
          </a:p>
        </p:txBody>
      </p:sp>
      <p:sp>
        <p:nvSpPr>
          <p:cNvPr id="557" name="Google Shape;557;p65"/>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58" name="Google Shape;558;p65"/>
          <p:cNvPicPr preferRelativeResize="0"/>
          <p:nvPr/>
        </p:nvPicPr>
        <p:blipFill>
          <a:blip r:embed="rId3">
            <a:alphaModFix/>
          </a:blip>
          <a:stretch>
            <a:fillRect/>
          </a:stretch>
        </p:blipFill>
        <p:spPr>
          <a:xfrm>
            <a:off x="4630350" y="1376125"/>
            <a:ext cx="4419600" cy="2391255"/>
          </a:xfrm>
          <a:prstGeom prst="rect">
            <a:avLst/>
          </a:prstGeom>
          <a:noFill/>
          <a:ln>
            <a:noFill/>
          </a:ln>
        </p:spPr>
      </p:pic>
      <p:pic>
        <p:nvPicPr>
          <p:cNvPr id="2" name="Google Shape;93;p2">
            <a:extLst>
              <a:ext uri="{FF2B5EF4-FFF2-40B4-BE49-F238E27FC236}">
                <a16:creationId xmlns:a16="http://schemas.microsoft.com/office/drawing/2014/main" id="{BB481DF1-026C-A03E-6EAB-9D035B8DB0CD}"/>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27411D6-B802-58C1-E327-C88D3896C3A4}"/>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7DBA61E8-B71F-7915-CC8C-BD354C55EE2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BC1115C9-2B8B-3D77-9A5E-06C40C92C80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6</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64" name="Google Shape;564;p66"/>
          <p:cNvSpPr txBox="1">
            <a:spLocks noGrp="1"/>
          </p:cNvSpPr>
          <p:nvPr>
            <p:ph type="body" idx="4294967295"/>
          </p:nvPr>
        </p:nvSpPr>
        <p:spPr>
          <a:xfrm>
            <a:off x="428625" y="16573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El tiempo no debe ser parte esencial del evento o actividad presentada por el contenido, exceptuando los multimedia sincronizados no interactivos y los eventos en tiempo real.</a:t>
            </a:r>
            <a:endParaRPr sz="1750" dirty="0"/>
          </a:p>
        </p:txBody>
      </p:sp>
      <p:sp>
        <p:nvSpPr>
          <p:cNvPr id="565" name="Google Shape;565;p66"/>
          <p:cNvSpPr txBox="1">
            <a:spLocks noGrp="1"/>
          </p:cNvSpPr>
          <p:nvPr>
            <p:ph type="title" idx="4294967295"/>
          </p:nvPr>
        </p:nvSpPr>
        <p:spPr>
          <a:xfrm>
            <a:off x="324644" y="112156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Sin tiempo</a:t>
            </a:r>
            <a:endParaRPr sz="2500" dirty="0">
              <a:solidFill>
                <a:schemeClr val="bg2"/>
              </a:solidFill>
            </a:endParaRPr>
          </a:p>
        </p:txBody>
      </p:sp>
      <p:sp>
        <p:nvSpPr>
          <p:cNvPr id="566" name="Google Shape;566;p66"/>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67" name="Google Shape;567;p66"/>
          <p:cNvPicPr preferRelativeResize="0"/>
          <p:nvPr/>
        </p:nvPicPr>
        <p:blipFill>
          <a:blip r:embed="rId3">
            <a:alphaModFix/>
          </a:blip>
          <a:stretch>
            <a:fillRect/>
          </a:stretch>
        </p:blipFill>
        <p:spPr>
          <a:xfrm>
            <a:off x="4630350" y="1376125"/>
            <a:ext cx="4419600" cy="2391255"/>
          </a:xfrm>
          <a:prstGeom prst="rect">
            <a:avLst/>
          </a:prstGeom>
          <a:noFill/>
          <a:ln>
            <a:noFill/>
          </a:ln>
        </p:spPr>
      </p:pic>
      <p:pic>
        <p:nvPicPr>
          <p:cNvPr id="2" name="Google Shape;93;p2">
            <a:extLst>
              <a:ext uri="{FF2B5EF4-FFF2-40B4-BE49-F238E27FC236}">
                <a16:creationId xmlns:a16="http://schemas.microsoft.com/office/drawing/2014/main" id="{E1A61902-A5FA-9D7C-DB61-AD23988D50D8}"/>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0B1F622-8EFB-6B72-D14E-CE0ABD9267BE}"/>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A6AE0A3C-A6A7-EF20-CE1D-B008B89D4764}"/>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E21097D4-A5F4-2BBD-2C7B-CA87073253D9}"/>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7</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7"/>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73" name="Google Shape;573;p67"/>
          <p:cNvSpPr txBox="1">
            <a:spLocks noGrp="1"/>
          </p:cNvSpPr>
          <p:nvPr>
            <p:ph type="body" idx="4294967295"/>
          </p:nvPr>
        </p:nvSpPr>
        <p:spPr>
          <a:xfrm>
            <a:off x="519681"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persona usuaria puede postergar o suprimir las interrupciones, excepto cuando las interrupciones implican una emergencia. Las emergencias pueden incluir alertas de emergencia civil o cualquier otro mensaje que alerte sobre peligros.</a:t>
            </a:r>
            <a:endParaRPr sz="1750" dirty="0"/>
          </a:p>
        </p:txBody>
      </p:sp>
      <p:sp>
        <p:nvSpPr>
          <p:cNvPr id="574" name="Google Shape;574;p67"/>
          <p:cNvSpPr txBox="1">
            <a:spLocks noGrp="1"/>
          </p:cNvSpPr>
          <p:nvPr>
            <p:ph type="title" idx="4294967295"/>
          </p:nvPr>
        </p:nvSpPr>
        <p:spPr>
          <a:xfrm>
            <a:off x="415700"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Interrupciones</a:t>
            </a:r>
            <a:endParaRPr sz="2500" dirty="0">
              <a:solidFill>
                <a:schemeClr val="bg2"/>
              </a:solidFill>
            </a:endParaRPr>
          </a:p>
        </p:txBody>
      </p:sp>
      <p:sp>
        <p:nvSpPr>
          <p:cNvPr id="575" name="Google Shape;575;p67"/>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76" name="Google Shape;576;p67"/>
          <p:cNvPicPr preferRelativeResize="0"/>
          <p:nvPr/>
        </p:nvPicPr>
        <p:blipFill>
          <a:blip r:embed="rId3">
            <a:alphaModFix/>
          </a:blip>
          <a:stretch>
            <a:fillRect/>
          </a:stretch>
        </p:blipFill>
        <p:spPr>
          <a:xfrm>
            <a:off x="4668388" y="1256163"/>
            <a:ext cx="4343528" cy="2631175"/>
          </a:xfrm>
          <a:prstGeom prst="rect">
            <a:avLst/>
          </a:prstGeom>
          <a:noFill/>
          <a:ln>
            <a:noFill/>
          </a:ln>
        </p:spPr>
      </p:pic>
      <p:pic>
        <p:nvPicPr>
          <p:cNvPr id="2" name="Google Shape;93;p2">
            <a:extLst>
              <a:ext uri="{FF2B5EF4-FFF2-40B4-BE49-F238E27FC236}">
                <a16:creationId xmlns:a16="http://schemas.microsoft.com/office/drawing/2014/main" id="{AF1FC244-0F9B-D6C3-BD5E-0273E5159B69}"/>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1A7FBBCB-7252-8F56-517E-FBED02BC0F62}"/>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43B9E40C-7B5F-61B9-1194-46B022D03F10}"/>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B04AF77-56A2-49B9-57C0-56D7E531E459}"/>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8</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idx="4294967295"/>
          </p:nvPr>
        </p:nvSpPr>
        <p:spPr>
          <a:xfrm>
            <a:off x="500856" y="1089025"/>
            <a:ext cx="8142287"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b="1" dirty="0">
                <a:solidFill>
                  <a:srgbClr val="1F3864"/>
                </a:solidFill>
                <a:latin typeface="Trebuchet MS" panose="020B0603020202020204" pitchFamily="34" charset="0"/>
              </a:rPr>
              <a:t>Ejercicio de </a:t>
            </a:r>
            <a:r>
              <a:rPr lang="es-SV" sz="4800" b="1" dirty="0">
                <a:solidFill>
                  <a:srgbClr val="1F3864"/>
                </a:solidFill>
                <a:latin typeface="Trebuchet MS" panose="020B0603020202020204" pitchFamily="34" charset="0"/>
              </a:rPr>
              <a:t>retroalimentación</a:t>
            </a:r>
            <a:endParaRPr sz="4800" b="1" dirty="0">
              <a:solidFill>
                <a:srgbClr val="1F3864"/>
              </a:solidFill>
              <a:latin typeface="Trebuchet MS" panose="020B0603020202020204" pitchFamily="34" charset="0"/>
            </a:endParaRPr>
          </a:p>
        </p:txBody>
      </p:sp>
      <p:pic>
        <p:nvPicPr>
          <p:cNvPr id="2" name="Google Shape;93;p2">
            <a:extLst>
              <a:ext uri="{FF2B5EF4-FFF2-40B4-BE49-F238E27FC236}">
                <a16:creationId xmlns:a16="http://schemas.microsoft.com/office/drawing/2014/main" id="{488B9BCC-CC22-5E08-7A76-B3D426638AC0}"/>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04E19A7-41E2-98B9-2A18-49458F245517}"/>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84;p23">
            <a:extLst>
              <a:ext uri="{FF2B5EF4-FFF2-40B4-BE49-F238E27FC236}">
                <a16:creationId xmlns:a16="http://schemas.microsoft.com/office/drawing/2014/main" id="{9581EEDA-F6F0-7CEE-5293-5A4C1A2E4FA1}"/>
              </a:ext>
            </a:extLst>
          </p:cNvPr>
          <p:cNvSpPr txBox="1">
            <a:spLocks/>
          </p:cNvSpPr>
          <p:nvPr/>
        </p:nvSpPr>
        <p:spPr>
          <a:xfrm>
            <a:off x="1761067" y="2444654"/>
            <a:ext cx="5542843" cy="2555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spcAft>
                <a:spcPts val="1600"/>
              </a:spcAft>
              <a:buFont typeface="Roboto"/>
              <a:buNone/>
            </a:pPr>
            <a:r>
              <a:rPr lang="es" sz="2400" dirty="0"/>
              <a:t>Identifica el objetivo correcto de los criterios presentados a continuación.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8"/>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82" name="Google Shape;582;p68"/>
          <p:cNvSpPr txBox="1">
            <a:spLocks noGrp="1"/>
          </p:cNvSpPr>
          <p:nvPr>
            <p:ph type="body" idx="4294967295"/>
          </p:nvPr>
        </p:nvSpPr>
        <p:spPr>
          <a:xfrm>
            <a:off x="381000" y="1609726"/>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persona usuaria puede postergar o suprimir las interrupciones, excepto cuando las interrupciones implican una emergencia. Las emergencias pueden incluir alertas de emergencia civil o cualquier otro mensaje que alerte sobre peligros.</a:t>
            </a:r>
            <a:endParaRPr sz="1750" dirty="0"/>
          </a:p>
        </p:txBody>
      </p:sp>
      <p:sp>
        <p:nvSpPr>
          <p:cNvPr id="583" name="Google Shape;583;p68"/>
          <p:cNvSpPr txBox="1">
            <a:spLocks noGrp="1"/>
          </p:cNvSpPr>
          <p:nvPr>
            <p:ph type="title" idx="4294967295"/>
          </p:nvPr>
        </p:nvSpPr>
        <p:spPr>
          <a:xfrm>
            <a:off x="277019" y="1073944"/>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Re-autentificación</a:t>
            </a:r>
            <a:endParaRPr sz="2500" dirty="0">
              <a:solidFill>
                <a:schemeClr val="bg2"/>
              </a:solidFill>
            </a:endParaRPr>
          </a:p>
        </p:txBody>
      </p:sp>
      <p:sp>
        <p:nvSpPr>
          <p:cNvPr id="584" name="Google Shape;584;p68"/>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85" name="Google Shape;585;p68"/>
          <p:cNvPicPr preferRelativeResize="0"/>
          <p:nvPr/>
        </p:nvPicPr>
        <p:blipFill>
          <a:blip r:embed="rId3">
            <a:alphaModFix/>
          </a:blip>
          <a:stretch>
            <a:fillRect/>
          </a:stretch>
        </p:blipFill>
        <p:spPr>
          <a:xfrm>
            <a:off x="4579125" y="1362275"/>
            <a:ext cx="4522051" cy="2418949"/>
          </a:xfrm>
          <a:prstGeom prst="rect">
            <a:avLst/>
          </a:prstGeom>
          <a:noFill/>
          <a:ln>
            <a:noFill/>
          </a:ln>
        </p:spPr>
      </p:pic>
      <p:pic>
        <p:nvPicPr>
          <p:cNvPr id="2" name="Google Shape;93;p2">
            <a:extLst>
              <a:ext uri="{FF2B5EF4-FFF2-40B4-BE49-F238E27FC236}">
                <a16:creationId xmlns:a16="http://schemas.microsoft.com/office/drawing/2014/main" id="{95096B67-72D1-FB4D-97FB-9DCF706707C7}"/>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2DE154D4-4CB9-CECF-9E19-75DFD04D3C8E}"/>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C2E7FD0-D9DA-5BB3-3AF9-256A947AC57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CBC10BA-5FA4-5AF1-01B1-86119F0D5A6F}"/>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9</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9"/>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91" name="Google Shape;591;p69"/>
          <p:cNvSpPr txBox="1">
            <a:spLocks noGrp="1"/>
          </p:cNvSpPr>
          <p:nvPr>
            <p:ph type="body" idx="4294967295"/>
          </p:nvPr>
        </p:nvSpPr>
        <p:spPr>
          <a:xfrm>
            <a:off x="323850"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Proporcionar información acerca de la ubicación de la persona usuaria dentro de un sitio web.</a:t>
            </a:r>
            <a:endParaRPr dirty="0"/>
          </a:p>
        </p:txBody>
      </p:sp>
      <p:sp>
        <p:nvSpPr>
          <p:cNvPr id="592" name="Google Shape;592;p69"/>
          <p:cNvSpPr txBox="1">
            <a:spLocks noGrp="1"/>
          </p:cNvSpPr>
          <p:nvPr>
            <p:ph type="title" idx="4294967295"/>
          </p:nvPr>
        </p:nvSpPr>
        <p:spPr>
          <a:xfrm>
            <a:off x="219869" y="108346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Ubicación</a:t>
            </a:r>
            <a:endParaRPr sz="2500" dirty="0">
              <a:solidFill>
                <a:schemeClr val="bg2"/>
              </a:solidFill>
            </a:endParaRPr>
          </a:p>
        </p:txBody>
      </p:sp>
      <p:sp>
        <p:nvSpPr>
          <p:cNvPr id="593" name="Google Shape;593;p69"/>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94" name="Google Shape;594;p69"/>
          <p:cNvPicPr preferRelativeResize="0"/>
          <p:nvPr/>
        </p:nvPicPr>
        <p:blipFill>
          <a:blip r:embed="rId3">
            <a:alphaModFix/>
          </a:blip>
          <a:stretch>
            <a:fillRect/>
          </a:stretch>
        </p:blipFill>
        <p:spPr>
          <a:xfrm>
            <a:off x="4627950" y="1136813"/>
            <a:ext cx="4424402" cy="2869882"/>
          </a:xfrm>
          <a:prstGeom prst="rect">
            <a:avLst/>
          </a:prstGeom>
          <a:noFill/>
          <a:ln>
            <a:noFill/>
          </a:ln>
        </p:spPr>
      </p:pic>
      <p:pic>
        <p:nvPicPr>
          <p:cNvPr id="2" name="Google Shape;93;p2">
            <a:extLst>
              <a:ext uri="{FF2B5EF4-FFF2-40B4-BE49-F238E27FC236}">
                <a16:creationId xmlns:a16="http://schemas.microsoft.com/office/drawing/2014/main" id="{D2D744A8-D7E4-CC2F-B242-AC8560E9A314}"/>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978E398E-7E3C-8C8D-54C3-3ED442619097}"/>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9087EC4-70B8-0CE2-14B4-A50F86C3DFC9}"/>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92C66EC-2841-2A98-0758-E881351FE57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10</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0"/>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00" name="Google Shape;600;p70"/>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Usar encabezados de sección para organizar el contenido.</a:t>
            </a:r>
            <a:endParaRPr sz="1750" dirty="0"/>
          </a:p>
        </p:txBody>
      </p:sp>
      <p:sp>
        <p:nvSpPr>
          <p:cNvPr id="601" name="Google Shape;601;p70"/>
          <p:cNvSpPr txBox="1">
            <a:spLocks noGrp="1"/>
          </p:cNvSpPr>
          <p:nvPr>
            <p:ph type="title" idx="4294967295"/>
          </p:nvPr>
        </p:nvSpPr>
        <p:spPr>
          <a:xfrm>
            <a:off x="23891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Encabezados de sección</a:t>
            </a:r>
            <a:endParaRPr sz="2500" dirty="0">
              <a:solidFill>
                <a:schemeClr val="bg2"/>
              </a:solidFill>
            </a:endParaRPr>
          </a:p>
        </p:txBody>
      </p:sp>
      <p:sp>
        <p:nvSpPr>
          <p:cNvPr id="602" name="Google Shape;602;p70"/>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03" name="Google Shape;603;p70"/>
          <p:cNvPicPr preferRelativeResize="0"/>
          <p:nvPr/>
        </p:nvPicPr>
        <p:blipFill>
          <a:blip r:embed="rId3">
            <a:alphaModFix/>
          </a:blip>
          <a:stretch>
            <a:fillRect/>
          </a:stretch>
        </p:blipFill>
        <p:spPr>
          <a:xfrm>
            <a:off x="4627950" y="1052400"/>
            <a:ext cx="4424399" cy="3038697"/>
          </a:xfrm>
          <a:prstGeom prst="rect">
            <a:avLst/>
          </a:prstGeom>
          <a:noFill/>
          <a:ln>
            <a:noFill/>
          </a:ln>
        </p:spPr>
      </p:pic>
      <p:pic>
        <p:nvPicPr>
          <p:cNvPr id="2" name="Google Shape;93;p2">
            <a:extLst>
              <a:ext uri="{FF2B5EF4-FFF2-40B4-BE49-F238E27FC236}">
                <a16:creationId xmlns:a16="http://schemas.microsoft.com/office/drawing/2014/main" id="{F59CE31C-8046-D430-01EA-3CC0D7B45BAD}"/>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70B13069-06A6-2538-A127-962412C8C673}"/>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5350278-487D-A460-CBA2-B0930A01C0A1}"/>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743CB29A-F397-6BD6-D356-3EC30A07912E}"/>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11</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1"/>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09" name="Google Shape;609;p71"/>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el mecanismo para identificar la definición de palabras o frases usadas de modo inusual o restringido, incluyendo expresiones idiomáticas y jerga.</a:t>
            </a:r>
            <a:endParaRPr sz="1750" dirty="0"/>
          </a:p>
        </p:txBody>
      </p:sp>
      <p:sp>
        <p:nvSpPr>
          <p:cNvPr id="610" name="Google Shape;610;p71"/>
          <p:cNvSpPr txBox="1">
            <a:spLocks noGrp="1"/>
          </p:cNvSpPr>
          <p:nvPr>
            <p:ph type="title" idx="4294967295"/>
          </p:nvPr>
        </p:nvSpPr>
        <p:spPr>
          <a:xfrm>
            <a:off x="238919" y="1080050"/>
            <a:ext cx="4044950" cy="5439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Palabras inusuales</a:t>
            </a:r>
            <a:endParaRPr sz="2500" dirty="0">
              <a:solidFill>
                <a:schemeClr val="bg2"/>
              </a:solidFill>
            </a:endParaRPr>
          </a:p>
        </p:txBody>
      </p:sp>
      <p:sp>
        <p:nvSpPr>
          <p:cNvPr id="611" name="Google Shape;611;p71"/>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12" name="Google Shape;612;p71"/>
          <p:cNvPicPr preferRelativeResize="0"/>
          <p:nvPr/>
        </p:nvPicPr>
        <p:blipFill rotWithShape="1">
          <a:blip r:embed="rId3">
            <a:alphaModFix/>
          </a:blip>
          <a:srcRect t="10642"/>
          <a:stretch/>
        </p:blipFill>
        <p:spPr>
          <a:xfrm>
            <a:off x="4627950" y="1080050"/>
            <a:ext cx="4424400" cy="2983400"/>
          </a:xfrm>
          <a:prstGeom prst="rect">
            <a:avLst/>
          </a:prstGeom>
          <a:noFill/>
          <a:ln>
            <a:noFill/>
          </a:ln>
        </p:spPr>
      </p:pic>
      <p:pic>
        <p:nvPicPr>
          <p:cNvPr id="2" name="Google Shape;93;p2">
            <a:extLst>
              <a:ext uri="{FF2B5EF4-FFF2-40B4-BE49-F238E27FC236}">
                <a16:creationId xmlns:a16="http://schemas.microsoft.com/office/drawing/2014/main" id="{D47D02A6-0747-418B-09A4-B733E04A24B3}"/>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C1574E83-E6F2-94AE-A948-E87089EDCD3B}"/>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E603456-FBFC-C30D-79CD-13C16C82979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679A3CF7-F3D7-9851-9E9E-7AB7F33E2914}"/>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12</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2"/>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18" name="Google Shape;618;p72"/>
          <p:cNvSpPr txBox="1">
            <a:spLocks noGrp="1"/>
          </p:cNvSpPr>
          <p:nvPr>
            <p:ph type="body" idx="4294967295"/>
          </p:nvPr>
        </p:nvSpPr>
        <p:spPr>
          <a:xfrm>
            <a:off x="39052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el mecanismo para identificar el significado de las abreviaturas.</a:t>
            </a:r>
            <a:endParaRPr sz="1750" dirty="0"/>
          </a:p>
        </p:txBody>
      </p:sp>
      <p:sp>
        <p:nvSpPr>
          <p:cNvPr id="619" name="Google Shape;619;p72"/>
          <p:cNvSpPr txBox="1">
            <a:spLocks noGrp="1"/>
          </p:cNvSpPr>
          <p:nvPr>
            <p:ph type="title" idx="4294967295"/>
          </p:nvPr>
        </p:nvSpPr>
        <p:spPr>
          <a:xfrm>
            <a:off x="286544" y="1064538"/>
            <a:ext cx="4044950" cy="559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Abreviaturas</a:t>
            </a:r>
            <a:endParaRPr sz="2500" dirty="0">
              <a:solidFill>
                <a:schemeClr val="bg2"/>
              </a:solidFill>
            </a:endParaRPr>
          </a:p>
        </p:txBody>
      </p:sp>
      <p:sp>
        <p:nvSpPr>
          <p:cNvPr id="620" name="Google Shape;620;p72"/>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21" name="Google Shape;621;p72"/>
          <p:cNvPicPr preferRelativeResize="0"/>
          <p:nvPr/>
        </p:nvPicPr>
        <p:blipFill>
          <a:blip r:embed="rId3">
            <a:alphaModFix/>
          </a:blip>
          <a:stretch>
            <a:fillRect/>
          </a:stretch>
        </p:blipFill>
        <p:spPr>
          <a:xfrm>
            <a:off x="4627950" y="1064538"/>
            <a:ext cx="4424398" cy="3014425"/>
          </a:xfrm>
          <a:prstGeom prst="rect">
            <a:avLst/>
          </a:prstGeom>
          <a:noFill/>
          <a:ln>
            <a:noFill/>
          </a:ln>
        </p:spPr>
      </p:pic>
      <p:pic>
        <p:nvPicPr>
          <p:cNvPr id="2" name="Google Shape;93;p2">
            <a:extLst>
              <a:ext uri="{FF2B5EF4-FFF2-40B4-BE49-F238E27FC236}">
                <a16:creationId xmlns:a16="http://schemas.microsoft.com/office/drawing/2014/main" id="{074172AF-27DB-B566-EAFB-9193EF6E1279}"/>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B0E98C5-7664-262F-9BE9-FD68FD5EFC05}"/>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054EC28-361D-D6C1-7D42-5D755BF520D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F7CAAB9-8069-2607-DFDF-A1BDC29C3C71}"/>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13</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3"/>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27" name="Google Shape;627;p73"/>
          <p:cNvSpPr txBox="1">
            <a:spLocks noGrp="1"/>
          </p:cNvSpPr>
          <p:nvPr>
            <p:ph type="body" idx="4294967295"/>
          </p:nvPr>
        </p:nvSpPr>
        <p:spPr>
          <a:xfrm>
            <a:off x="33337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Cuando el texto requiere un nivel de lectura más avanzado entonces proporcionar un mecanismo de lectura fácil.</a:t>
            </a:r>
            <a:endParaRPr sz="1750" dirty="0"/>
          </a:p>
        </p:txBody>
      </p:sp>
      <p:sp>
        <p:nvSpPr>
          <p:cNvPr id="628" name="Google Shape;628;p73"/>
          <p:cNvSpPr txBox="1">
            <a:spLocks noGrp="1"/>
          </p:cNvSpPr>
          <p:nvPr>
            <p:ph type="title" idx="4294967295"/>
          </p:nvPr>
        </p:nvSpPr>
        <p:spPr>
          <a:xfrm>
            <a:off x="229394" y="989125"/>
            <a:ext cx="4044950" cy="6348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Nivel de lectura</a:t>
            </a:r>
            <a:endParaRPr sz="2500" dirty="0">
              <a:solidFill>
                <a:schemeClr val="bg2"/>
              </a:solidFill>
            </a:endParaRPr>
          </a:p>
        </p:txBody>
      </p:sp>
      <p:sp>
        <p:nvSpPr>
          <p:cNvPr id="629" name="Google Shape;629;p73"/>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30" name="Google Shape;630;p73"/>
          <p:cNvPicPr preferRelativeResize="0"/>
          <p:nvPr/>
        </p:nvPicPr>
        <p:blipFill>
          <a:blip r:embed="rId3">
            <a:alphaModFix/>
          </a:blip>
          <a:stretch>
            <a:fillRect/>
          </a:stretch>
        </p:blipFill>
        <p:spPr>
          <a:xfrm>
            <a:off x="4627950" y="989125"/>
            <a:ext cx="4424401" cy="3165255"/>
          </a:xfrm>
          <a:prstGeom prst="rect">
            <a:avLst/>
          </a:prstGeom>
          <a:noFill/>
          <a:ln>
            <a:noFill/>
          </a:ln>
        </p:spPr>
      </p:pic>
      <p:pic>
        <p:nvPicPr>
          <p:cNvPr id="2" name="Google Shape;93;p2">
            <a:extLst>
              <a:ext uri="{FF2B5EF4-FFF2-40B4-BE49-F238E27FC236}">
                <a16:creationId xmlns:a16="http://schemas.microsoft.com/office/drawing/2014/main" id="{DC7FBC63-0533-93DC-600C-C7C3BA98BC9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E72F8FC-3C6B-74F3-2739-62A2D0D9D348}"/>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F6E8E6B6-3F96-FC8C-856C-CC9ABF82E2F1}"/>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ADE68F2-A3A9-C813-8FA2-0D5178C7C58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14</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4"/>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36" name="Google Shape;636;p74"/>
          <p:cNvSpPr txBox="1">
            <a:spLocks noGrp="1"/>
          </p:cNvSpPr>
          <p:nvPr>
            <p:ph type="body" idx="4294967295"/>
          </p:nvPr>
        </p:nvSpPr>
        <p:spPr>
          <a:xfrm>
            <a:off x="2857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un mecanismo para identificar la pronunciación específica de las palabras cuando el significado de esas palabras, dentro del contexto, resulta ambiguo si no se conoce su pronunciación.</a:t>
            </a:r>
            <a:endParaRPr sz="1750" dirty="0"/>
          </a:p>
        </p:txBody>
      </p:sp>
      <p:sp>
        <p:nvSpPr>
          <p:cNvPr id="637" name="Google Shape;637;p74"/>
          <p:cNvSpPr txBox="1">
            <a:spLocks noGrp="1"/>
          </p:cNvSpPr>
          <p:nvPr>
            <p:ph type="title" idx="4294967295"/>
          </p:nvPr>
        </p:nvSpPr>
        <p:spPr>
          <a:xfrm>
            <a:off x="1817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Pronunciación</a:t>
            </a:r>
            <a:endParaRPr sz="2500" dirty="0">
              <a:solidFill>
                <a:schemeClr val="bg2"/>
              </a:solidFill>
            </a:endParaRPr>
          </a:p>
        </p:txBody>
      </p:sp>
      <p:sp>
        <p:nvSpPr>
          <p:cNvPr id="638" name="Google Shape;638;p74"/>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39" name="Google Shape;639;p74"/>
          <p:cNvPicPr preferRelativeResize="0"/>
          <p:nvPr/>
        </p:nvPicPr>
        <p:blipFill>
          <a:blip r:embed="rId3">
            <a:alphaModFix/>
          </a:blip>
          <a:stretch>
            <a:fillRect/>
          </a:stretch>
        </p:blipFill>
        <p:spPr>
          <a:xfrm>
            <a:off x="4627950" y="996775"/>
            <a:ext cx="4424401" cy="3149942"/>
          </a:xfrm>
          <a:prstGeom prst="rect">
            <a:avLst/>
          </a:prstGeom>
          <a:noFill/>
          <a:ln>
            <a:noFill/>
          </a:ln>
        </p:spPr>
      </p:pic>
      <p:pic>
        <p:nvPicPr>
          <p:cNvPr id="2" name="Google Shape;93;p2">
            <a:extLst>
              <a:ext uri="{FF2B5EF4-FFF2-40B4-BE49-F238E27FC236}">
                <a16:creationId xmlns:a16="http://schemas.microsoft.com/office/drawing/2014/main" id="{17EA2CB3-7A38-C549-315F-3454D6DDCF97}"/>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8E98E204-8F6D-C342-6E5A-87D1E0C6940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F05B8E2-579F-02B0-ECD9-A5D7FF1B152C}"/>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4C79BF80-B1A0-6598-AC9B-A892AEFB1E27}"/>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15</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idx="4294967295"/>
          </p:nvPr>
        </p:nvSpPr>
        <p:spPr>
          <a:xfrm>
            <a:off x="500856" y="761648"/>
            <a:ext cx="8142287"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SV" sz="4800" b="1" dirty="0">
                <a:solidFill>
                  <a:srgbClr val="1F3864"/>
                </a:solidFill>
                <a:latin typeface="Trebuchet MS" panose="020B0603020202020204" pitchFamily="34" charset="0"/>
              </a:rPr>
              <a:t>Espacio para preguntas</a:t>
            </a:r>
            <a:endParaRPr sz="4800" b="1" dirty="0">
              <a:solidFill>
                <a:srgbClr val="1F3864"/>
              </a:solidFill>
              <a:latin typeface="Trebuchet MS" panose="020B0603020202020204" pitchFamily="34" charset="0"/>
            </a:endParaRPr>
          </a:p>
        </p:txBody>
      </p:sp>
      <p:pic>
        <p:nvPicPr>
          <p:cNvPr id="2" name="Google Shape;93;p2">
            <a:extLst>
              <a:ext uri="{FF2B5EF4-FFF2-40B4-BE49-F238E27FC236}">
                <a16:creationId xmlns:a16="http://schemas.microsoft.com/office/drawing/2014/main" id="{488B9BCC-CC22-5E08-7A76-B3D426638AC0}"/>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04E19A7-41E2-98B9-2A18-49458F245517}"/>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pic>
        <p:nvPicPr>
          <p:cNvPr id="1026" name="Picture 2" descr="Qué preguntas hacer en un cuestionario? - Eval&amp;GO">
            <a:extLst>
              <a:ext uri="{FF2B5EF4-FFF2-40B4-BE49-F238E27FC236}">
                <a16:creationId xmlns:a16="http://schemas.microsoft.com/office/drawing/2014/main" id="{9A48FA0A-391C-F977-7FD2-FCF253305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0073" y="1927225"/>
            <a:ext cx="4443853" cy="29656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05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3" name="Google Shape;2467;p50">
            <a:extLst>
              <a:ext uri="{FF2B5EF4-FFF2-40B4-BE49-F238E27FC236}">
                <a16:creationId xmlns:a16="http://schemas.microsoft.com/office/drawing/2014/main" id="{89DB763E-D071-C7EA-C0EF-1603EE1C15FE}"/>
              </a:ext>
            </a:extLst>
          </p:cNvPr>
          <p:cNvSpPr/>
          <p:nvPr/>
        </p:nvSpPr>
        <p:spPr>
          <a:xfrm>
            <a:off x="0" y="0"/>
            <a:ext cx="9144000" cy="5143500"/>
          </a:xfrm>
          <a:prstGeom prst="rect">
            <a:avLst/>
          </a:prstGeom>
          <a:solidFill>
            <a:srgbClr val="111E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4" name="Grupo 3">
            <a:extLst>
              <a:ext uri="{FF2B5EF4-FFF2-40B4-BE49-F238E27FC236}">
                <a16:creationId xmlns:a16="http://schemas.microsoft.com/office/drawing/2014/main" id="{B080623B-794B-ADC2-C678-ABFE3BE7627A}"/>
              </a:ext>
            </a:extLst>
          </p:cNvPr>
          <p:cNvGrpSpPr/>
          <p:nvPr/>
        </p:nvGrpSpPr>
        <p:grpSpPr>
          <a:xfrm>
            <a:off x="2627782" y="684806"/>
            <a:ext cx="3888436" cy="3773888"/>
            <a:chOff x="4151781" y="2358871"/>
            <a:chExt cx="3888436" cy="3773888"/>
          </a:xfrm>
        </p:grpSpPr>
        <p:pic>
          <p:nvPicPr>
            <p:cNvPr id="5" name="Google Shape;2468;p50">
              <a:extLst>
                <a:ext uri="{FF2B5EF4-FFF2-40B4-BE49-F238E27FC236}">
                  <a16:creationId xmlns:a16="http://schemas.microsoft.com/office/drawing/2014/main" id="{221CFEBA-A715-5224-006C-4050F9CE0767}"/>
                </a:ext>
              </a:extLst>
            </p:cNvPr>
            <p:cNvPicPr preferRelativeResize="0"/>
            <p:nvPr/>
          </p:nvPicPr>
          <p:blipFill rotWithShape="1">
            <a:blip r:embed="rId3">
              <a:alphaModFix/>
            </a:blip>
            <a:srcRect/>
            <a:stretch/>
          </p:blipFill>
          <p:spPr>
            <a:xfrm>
              <a:off x="5316373" y="2358871"/>
              <a:ext cx="1559253" cy="1833609"/>
            </a:xfrm>
            <a:prstGeom prst="rect">
              <a:avLst/>
            </a:prstGeom>
            <a:noFill/>
            <a:ln>
              <a:noFill/>
            </a:ln>
          </p:spPr>
        </p:pic>
        <p:pic>
          <p:nvPicPr>
            <p:cNvPr id="6" name="Imagen 5">
              <a:extLst>
                <a:ext uri="{FF2B5EF4-FFF2-40B4-BE49-F238E27FC236}">
                  <a16:creationId xmlns:a16="http://schemas.microsoft.com/office/drawing/2014/main" id="{1FC95BAF-B327-D77F-C1DA-F07B5FAA7272}"/>
                </a:ext>
              </a:extLst>
            </p:cNvPr>
            <p:cNvPicPr>
              <a:picLocks noChangeAspect="1"/>
            </p:cNvPicPr>
            <p:nvPr/>
          </p:nvPicPr>
          <p:blipFill>
            <a:blip r:embed="rId4"/>
            <a:stretch>
              <a:fillRect/>
            </a:stretch>
          </p:blipFill>
          <p:spPr>
            <a:xfrm>
              <a:off x="4151781" y="4463481"/>
              <a:ext cx="3888436" cy="1669278"/>
            </a:xfrm>
            <a:prstGeom prst="rect">
              <a:avLst/>
            </a:prstGeom>
          </p:spPr>
        </p:pic>
      </p:grpSp>
    </p:spTree>
    <p:extLst>
      <p:ext uri="{BB962C8B-B14F-4D97-AF65-F5344CB8AC3E}">
        <p14:creationId xmlns:p14="http://schemas.microsoft.com/office/powerpoint/2010/main" val="364934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4" name="Google Shape;354;p42"/>
          <p:cNvSpPr txBox="1">
            <a:spLocks noGrp="1"/>
          </p:cNvSpPr>
          <p:nvPr>
            <p:ph type="body" idx="4294967295"/>
          </p:nvPr>
        </p:nvSpPr>
        <p:spPr>
          <a:xfrm>
            <a:off x="357190" y="169416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El propósito de cada enlace puede ser determinado con sólo el texto del enlace o a través de software que permita identificar el contexto del enlace, excepto cuando el propósito del enlace resulta ambiguo para las personas en general.</a:t>
            </a:r>
            <a:endParaRPr dirty="0"/>
          </a:p>
        </p:txBody>
      </p:sp>
      <p:sp>
        <p:nvSpPr>
          <p:cNvPr id="355" name="Google Shape;355;p42"/>
          <p:cNvSpPr txBox="1">
            <a:spLocks noGrp="1"/>
          </p:cNvSpPr>
          <p:nvPr>
            <p:ph type="title" idx="4294967295"/>
          </p:nvPr>
        </p:nvSpPr>
        <p:spPr>
          <a:xfrm>
            <a:off x="4572000" y="27091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Propósito del enlace</a:t>
            </a:r>
            <a:endParaRPr sz="2500" dirty="0">
              <a:solidFill>
                <a:schemeClr val="bg2"/>
              </a:solidFill>
            </a:endParaRPr>
          </a:p>
        </p:txBody>
      </p:sp>
      <p:pic>
        <p:nvPicPr>
          <p:cNvPr id="2" name="Google Shape;93;p2">
            <a:extLst>
              <a:ext uri="{FF2B5EF4-FFF2-40B4-BE49-F238E27FC236}">
                <a16:creationId xmlns:a16="http://schemas.microsoft.com/office/drawing/2014/main" id="{04D418CE-2EF0-1BE5-DA9C-F956E21B49AC}"/>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D5A1E5F-C009-0EB0-BE57-507E27DDF4E5}"/>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89469773-5E7C-F48B-92BF-B5439D89F99F}"/>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ECBD18FE-82BE-FE2C-7FDA-2311700D7F5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16</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E286DF62-8AFF-483C-A6EC-B633E4E07812}"/>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F90B3220-F59D-4611-B5A4-15EA69E7CC3F}"/>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354;p42">
            <a:extLst>
              <a:ext uri="{FF2B5EF4-FFF2-40B4-BE49-F238E27FC236}">
                <a16:creationId xmlns:a16="http://schemas.microsoft.com/office/drawing/2014/main" id="{6B8A9B6A-DDCE-4BE7-8B8C-780840077D87}"/>
              </a:ext>
            </a:extLst>
          </p:cNvPr>
          <p:cNvSpPr txBox="1">
            <a:spLocks/>
          </p:cNvSpPr>
          <p:nvPr/>
        </p:nvSpPr>
        <p:spPr>
          <a:xfrm>
            <a:off x="4763294" y="1643737"/>
            <a:ext cx="3859212" cy="3038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El propósito de cada enlace puede ser determinado mediante una descripción del enlace o a través de software que permita identificar el contexto del enlace, excepto cuando el propósito del enlace resulta ambiguo para las personas en general.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43"/>
          <p:cNvSpPr txBox="1">
            <a:spLocks noGrp="1"/>
          </p:cNvSpPr>
          <p:nvPr>
            <p:ph type="body" idx="4294967295"/>
          </p:nvPr>
        </p:nvSpPr>
        <p:spPr>
          <a:xfrm>
            <a:off x="335758" y="1652588"/>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Establecer la etiqueta con el idioma en que se encuentra el contenido de la página web, a fin de ser identificado por los softwares y/o navegadores.</a:t>
            </a:r>
            <a:endParaRPr dirty="0"/>
          </a:p>
        </p:txBody>
      </p:sp>
      <p:sp>
        <p:nvSpPr>
          <p:cNvPr id="364" name="Google Shape;364;p43"/>
          <p:cNvSpPr txBox="1">
            <a:spLocks noGrp="1"/>
          </p:cNvSpPr>
          <p:nvPr>
            <p:ph type="title" idx="4294967295"/>
          </p:nvPr>
        </p:nvSpPr>
        <p:spPr>
          <a:xfrm>
            <a:off x="4491030" y="27091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Idioma de la página</a:t>
            </a:r>
            <a:endParaRPr sz="2500" dirty="0">
              <a:solidFill>
                <a:schemeClr val="bg2"/>
              </a:solidFill>
            </a:endParaRPr>
          </a:p>
        </p:txBody>
      </p:sp>
      <p:pic>
        <p:nvPicPr>
          <p:cNvPr id="2" name="Google Shape;93;p2">
            <a:extLst>
              <a:ext uri="{FF2B5EF4-FFF2-40B4-BE49-F238E27FC236}">
                <a16:creationId xmlns:a16="http://schemas.microsoft.com/office/drawing/2014/main" id="{87F62789-A02A-23CF-BED8-8885994D0C91}"/>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D7187B63-A9D0-F97A-7C85-AC85A44DB13D}"/>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7E9F73C8-22CF-8D8E-C8A9-6C25C661C415}"/>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BD47FE3F-E213-3AAC-D3BE-948B929C69DF}"/>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17</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22559464-C900-4526-8E8E-D4EE3CC7B743}"/>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7C0CFCBE-4EA8-4567-AE04-2D973AB9D784}"/>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363;p43">
            <a:extLst>
              <a:ext uri="{FF2B5EF4-FFF2-40B4-BE49-F238E27FC236}">
                <a16:creationId xmlns:a16="http://schemas.microsoft.com/office/drawing/2014/main" id="{7320F3B8-B2AF-4A9B-B364-B5303A05CF6B}"/>
              </a:ext>
            </a:extLst>
          </p:cNvPr>
          <p:cNvSpPr txBox="1">
            <a:spLocks/>
          </p:cNvSpPr>
          <p:nvPr/>
        </p:nvSpPr>
        <p:spPr>
          <a:xfrm>
            <a:off x="5006138" y="1643737"/>
            <a:ext cx="3836988" cy="3038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Establecer controles de cambio de idioma al contenido de la página web, a fin de ser identificado y comprensible por los softwares y/o navegadores.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44"/>
          <p:cNvSpPr txBox="1">
            <a:spLocks noGrp="1"/>
          </p:cNvSpPr>
          <p:nvPr>
            <p:ph type="body" idx="4294967295"/>
          </p:nvPr>
        </p:nvSpPr>
        <p:spPr>
          <a:xfrm>
            <a:off x="371475" y="1614488"/>
            <a:ext cx="3836988" cy="3038475"/>
          </a:xfrm>
          <a:prstGeom prst="rect">
            <a:avLst/>
          </a:prstGeom>
        </p:spPr>
        <p:txBody>
          <a:bodyPr spcFirstLastPara="1" wrap="square" lIns="91425" tIns="91425" rIns="91425" bIns="91425" anchor="ctr" anchorCtr="0">
            <a:noAutofit/>
          </a:bodyPr>
          <a:lstStyle/>
          <a:p>
            <a:pPr marL="0" indent="0" algn="just">
              <a:spcAft>
                <a:spcPts val="1600"/>
              </a:spcAft>
              <a:buFont typeface="Roboto"/>
              <a:buNone/>
            </a:pPr>
            <a:r>
              <a:rPr lang="es-419" dirty="0"/>
              <a:t>Garantizar que el cambio de estado en cualquier componente de la interfaz de la persona usuaria que provoque automáticamente un cambio en el contexto, se advierte a la persona de ese comportamiento antes de usar el componente.</a:t>
            </a:r>
          </a:p>
        </p:txBody>
      </p:sp>
      <p:sp>
        <p:nvSpPr>
          <p:cNvPr id="373" name="Google Shape;373;p44"/>
          <p:cNvSpPr txBox="1">
            <a:spLocks noGrp="1"/>
          </p:cNvSpPr>
          <p:nvPr>
            <p:ph type="title" idx="4294967295"/>
          </p:nvPr>
        </p:nvSpPr>
        <p:spPr>
          <a:xfrm>
            <a:off x="4572000" y="275291"/>
            <a:ext cx="4044950" cy="5270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Al recibir entradas</a:t>
            </a:r>
            <a:endParaRPr sz="2500" dirty="0">
              <a:solidFill>
                <a:schemeClr val="bg2"/>
              </a:solidFill>
            </a:endParaRPr>
          </a:p>
        </p:txBody>
      </p:sp>
      <p:pic>
        <p:nvPicPr>
          <p:cNvPr id="2" name="Google Shape;93;p2">
            <a:extLst>
              <a:ext uri="{FF2B5EF4-FFF2-40B4-BE49-F238E27FC236}">
                <a16:creationId xmlns:a16="http://schemas.microsoft.com/office/drawing/2014/main" id="{B5AA2754-EFE2-A1B1-4177-B1C2F8644204}"/>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CF508EA-769A-4882-613B-8453E93C99B6}"/>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B3CB424B-8663-E70F-A5B9-2A1FE0944D24}"/>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A7BCD754-D2A0-08F0-92F1-C7F9517D5FB8}"/>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18</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92D2346B-4240-42A2-A8F5-2693C1D64FA5}"/>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646457C5-77C0-42A7-8B00-C4A34B773363}"/>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372;p44">
            <a:extLst>
              <a:ext uri="{FF2B5EF4-FFF2-40B4-BE49-F238E27FC236}">
                <a16:creationId xmlns:a16="http://schemas.microsoft.com/office/drawing/2014/main" id="{17547EB6-19C9-4CDD-B011-0B6032669106}"/>
              </a:ext>
            </a:extLst>
          </p:cNvPr>
          <p:cNvSpPr txBox="1">
            <a:spLocks/>
          </p:cNvSpPr>
          <p:nvPr/>
        </p:nvSpPr>
        <p:spPr>
          <a:xfrm>
            <a:off x="4675981" y="1614487"/>
            <a:ext cx="3836988" cy="3038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Garantizar que el cambio de estado en cualquier componente de la interfaz de la persona usuaria no provoque automáticamente un cambio en el contexto, a menos que la persona haya sido advertida de ese comportamiento antes de usar el componente.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45"/>
          <p:cNvSpPr txBox="1">
            <a:spLocks noGrp="1"/>
          </p:cNvSpPr>
          <p:nvPr>
            <p:ph type="body" idx="4294967295"/>
          </p:nvPr>
        </p:nvSpPr>
        <p:spPr>
          <a:xfrm>
            <a:off x="335758" y="1694163"/>
            <a:ext cx="3836988" cy="3038475"/>
          </a:xfrm>
          <a:prstGeom prst="rect">
            <a:avLst/>
          </a:prstGeom>
        </p:spPr>
        <p:txBody>
          <a:bodyPr spcFirstLastPara="1" wrap="square" lIns="91425" tIns="91425" rIns="91425" bIns="91425" anchor="ctr" anchorCtr="0">
            <a:noAutofit/>
          </a:bodyPr>
          <a:lstStyle/>
          <a:p>
            <a:pPr marL="0" indent="0" algn="just">
              <a:spcAft>
                <a:spcPts val="1600"/>
              </a:spcAft>
              <a:buNone/>
            </a:pPr>
            <a:r>
              <a:rPr lang="es-419" dirty="0"/>
              <a:t>Si se detecta un error en la entrada de datos de un formulario, el elemento erróneo emite una alerta que identifica y describe a la persona el error mediante un texto.</a:t>
            </a:r>
          </a:p>
        </p:txBody>
      </p:sp>
      <p:sp>
        <p:nvSpPr>
          <p:cNvPr id="382" name="Google Shape;382;p45"/>
          <p:cNvSpPr txBox="1">
            <a:spLocks noGrp="1"/>
          </p:cNvSpPr>
          <p:nvPr>
            <p:ph type="title" idx="4294967295"/>
          </p:nvPr>
        </p:nvSpPr>
        <p:spPr>
          <a:xfrm>
            <a:off x="4672807" y="27091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Identificación de errores</a:t>
            </a:r>
            <a:endParaRPr sz="2500" dirty="0">
              <a:solidFill>
                <a:schemeClr val="bg2"/>
              </a:solidFill>
            </a:endParaRPr>
          </a:p>
        </p:txBody>
      </p:sp>
      <p:pic>
        <p:nvPicPr>
          <p:cNvPr id="2" name="Google Shape;93;p2">
            <a:extLst>
              <a:ext uri="{FF2B5EF4-FFF2-40B4-BE49-F238E27FC236}">
                <a16:creationId xmlns:a16="http://schemas.microsoft.com/office/drawing/2014/main" id="{D0372359-0617-BA7C-7DA4-19CBBA167C48}"/>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8DC80CFE-8687-4181-1E85-01074A0B0FCB}"/>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24BAFB09-5BAE-3859-30F2-361141B957AC}"/>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75B95AC7-8020-3EAA-8DA9-266C4CB60EF1}"/>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19</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59984AFF-24F0-40C7-A62A-11DB1F7EF402}"/>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EC5DE50E-97ED-449F-AC7C-8BB4801044B2}"/>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381;p45">
            <a:extLst>
              <a:ext uri="{FF2B5EF4-FFF2-40B4-BE49-F238E27FC236}">
                <a16:creationId xmlns:a16="http://schemas.microsoft.com/office/drawing/2014/main" id="{DECB77A0-B6E3-4202-B04A-D657B83CA08F}"/>
              </a:ext>
            </a:extLst>
          </p:cNvPr>
          <p:cNvSpPr txBox="1">
            <a:spLocks/>
          </p:cNvSpPr>
          <p:nvPr/>
        </p:nvSpPr>
        <p:spPr>
          <a:xfrm>
            <a:off x="4600575" y="1643737"/>
            <a:ext cx="3836988" cy="3038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None/>
            </a:pPr>
            <a:r>
              <a:rPr lang="es-419" dirty="0"/>
              <a:t>Si se detecta automáticamente un error en la entrada de datos de un formulario, el elemento erróneo es identificado y el error se describe a la persona mediante un texto.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0" name="Google Shape;390;p46"/>
          <p:cNvSpPr txBox="1">
            <a:spLocks noGrp="1"/>
          </p:cNvSpPr>
          <p:nvPr>
            <p:ph type="body" idx="4294967295"/>
          </p:nvPr>
        </p:nvSpPr>
        <p:spPr>
          <a:xfrm>
            <a:off x="390525" y="15478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Se proporcionan etiquetas o instrucciones cuando el contenido requiere la introducción de datos por parte de la persona.</a:t>
            </a:r>
            <a:endParaRPr dirty="0"/>
          </a:p>
        </p:txBody>
      </p:sp>
      <p:sp>
        <p:nvSpPr>
          <p:cNvPr id="391" name="Google Shape;391;p46"/>
          <p:cNvSpPr txBox="1">
            <a:spLocks noGrp="1"/>
          </p:cNvSpPr>
          <p:nvPr>
            <p:ph type="title" idx="4294967295"/>
          </p:nvPr>
        </p:nvSpPr>
        <p:spPr>
          <a:xfrm>
            <a:off x="4763294" y="27091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Etiquetas o instrucciones</a:t>
            </a:r>
            <a:endParaRPr sz="2500" dirty="0">
              <a:solidFill>
                <a:schemeClr val="bg2"/>
              </a:solidFill>
            </a:endParaRPr>
          </a:p>
        </p:txBody>
      </p:sp>
      <p:pic>
        <p:nvPicPr>
          <p:cNvPr id="2" name="Google Shape;93;p2">
            <a:extLst>
              <a:ext uri="{FF2B5EF4-FFF2-40B4-BE49-F238E27FC236}">
                <a16:creationId xmlns:a16="http://schemas.microsoft.com/office/drawing/2014/main" id="{8BEC91CC-E9A0-B9F6-7FB8-1DEEC0D03A44}"/>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A43D10B8-B060-59C3-D9D6-C693671521A9}"/>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7721270-1279-A3D5-1256-BFE1A34CC2A3}"/>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E68246F7-A501-2BB6-88D7-B93A6197A55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20</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766C5000-4A72-4F1A-BEFF-19CD431E85B7}"/>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C0625D86-7A4E-4EF6-BD7C-D256339D3E9F}"/>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390;p46">
            <a:extLst>
              <a:ext uri="{FF2B5EF4-FFF2-40B4-BE49-F238E27FC236}">
                <a16:creationId xmlns:a16="http://schemas.microsoft.com/office/drawing/2014/main" id="{6598A59B-38C8-477D-B321-F2EFC9A1D82D}"/>
              </a:ext>
            </a:extLst>
          </p:cNvPr>
          <p:cNvSpPr txBox="1">
            <a:spLocks/>
          </p:cNvSpPr>
          <p:nvPr/>
        </p:nvSpPr>
        <p:spPr>
          <a:xfrm>
            <a:off x="4557555" y="1426272"/>
            <a:ext cx="3836988" cy="3038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Se proporcionan etiquetas o instrucciones cuando el contenido requiere una acción por parte de la persona.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8"/>
          <p:cNvSpPr txBox="1">
            <a:spLocks noGrp="1"/>
          </p:cNvSpPr>
          <p:nvPr>
            <p:ph type="body" idx="4294967295"/>
          </p:nvPr>
        </p:nvSpPr>
        <p:spPr>
          <a:xfrm>
            <a:off x="5099050" y="159861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Proporcionar subtítulos para todo el contenido de audio en directo de los multimedia sincronizados.</a:t>
            </a:r>
            <a:endParaRPr dirty="0"/>
          </a:p>
        </p:txBody>
      </p:sp>
      <p:sp>
        <p:nvSpPr>
          <p:cNvPr id="405" name="Google Shape;405;p48"/>
          <p:cNvSpPr txBox="1">
            <a:spLocks noGrp="1"/>
          </p:cNvSpPr>
          <p:nvPr>
            <p:ph type="title" idx="4294967295"/>
          </p:nvPr>
        </p:nvSpPr>
        <p:spPr>
          <a:xfrm>
            <a:off x="629268" y="218557"/>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Subtítulos (en directo)</a:t>
            </a:r>
            <a:endParaRPr sz="2500" dirty="0">
              <a:solidFill>
                <a:schemeClr val="bg2"/>
              </a:solidFill>
            </a:endParaRPr>
          </a:p>
        </p:txBody>
      </p:sp>
      <p:pic>
        <p:nvPicPr>
          <p:cNvPr id="2" name="Google Shape;93;p2">
            <a:extLst>
              <a:ext uri="{FF2B5EF4-FFF2-40B4-BE49-F238E27FC236}">
                <a16:creationId xmlns:a16="http://schemas.microsoft.com/office/drawing/2014/main" id="{159FEF46-B158-DBC3-BECF-C7969E60562F}"/>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EF799A6-0D76-FF1B-5358-D54EA7133467}"/>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DEEB265-483A-93DF-C11A-0F1C90BB8567}"/>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84E5573-F9B2-CA44-A2CC-FF0F23ACE158}"/>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A5276F0D-D3F4-4699-8B36-7D7926C702ED}"/>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77A25C4D-3F47-45CB-AA5F-8BE7C1E8CA6A}"/>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404;p48">
            <a:extLst>
              <a:ext uri="{FF2B5EF4-FFF2-40B4-BE49-F238E27FC236}">
                <a16:creationId xmlns:a16="http://schemas.microsoft.com/office/drawing/2014/main" id="{0D8FB127-3C9D-4B35-BBEE-039D47CC4E79}"/>
              </a:ext>
            </a:extLst>
          </p:cNvPr>
          <p:cNvSpPr txBox="1">
            <a:spLocks/>
          </p:cNvSpPr>
          <p:nvPr/>
        </p:nvSpPr>
        <p:spPr>
          <a:xfrm>
            <a:off x="835643" y="1598612"/>
            <a:ext cx="3838575" cy="28400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Proporcionar subtítulos para todo el contenido de audio en directo de los multimedia.</a:t>
            </a: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TotalTime>
  <Words>1769</Words>
  <Application>Microsoft Office PowerPoint</Application>
  <PresentationFormat>Presentación en pantalla (16:9)</PresentationFormat>
  <Paragraphs>230</Paragraphs>
  <Slides>38</Slides>
  <Notes>38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Bembo Std</vt:lpstr>
      <vt:lpstr>Calibri</vt:lpstr>
      <vt:lpstr>Arial</vt:lpstr>
      <vt:lpstr>Open Sans Extrabold</vt:lpstr>
      <vt:lpstr>Trebuchet MS</vt:lpstr>
      <vt:lpstr>Roboto</vt:lpstr>
      <vt:lpstr>Aptos</vt:lpstr>
      <vt:lpstr>Geometric</vt:lpstr>
      <vt:lpstr>Presentación de PowerPoint</vt:lpstr>
      <vt:lpstr>¿Qué es LESSA?</vt:lpstr>
      <vt:lpstr>Ejercicio de retroalimentación</vt:lpstr>
      <vt:lpstr>Propósito del enlace</vt:lpstr>
      <vt:lpstr>Idioma de la página</vt:lpstr>
      <vt:lpstr>Al recibir entradas</vt:lpstr>
      <vt:lpstr>Identificación de errores</vt:lpstr>
      <vt:lpstr>Etiquetas o instrucciones</vt:lpstr>
      <vt:lpstr>Subtítulos (en directo)</vt:lpstr>
      <vt:lpstr>Audiodescripción (grabado)</vt:lpstr>
      <vt:lpstr>Contraste (mínimo)</vt:lpstr>
      <vt:lpstr>Cambio de tamaño del texto</vt:lpstr>
      <vt:lpstr>Imágenes de texto</vt:lpstr>
      <vt:lpstr>Múltiples vías</vt:lpstr>
      <vt:lpstr>Foco visible</vt:lpstr>
      <vt:lpstr>Idioma de las partes</vt:lpstr>
      <vt:lpstr>Navegación coherente</vt:lpstr>
      <vt:lpstr>Sugerencias ante errores</vt:lpstr>
      <vt:lpstr>Prevención de errores</vt:lpstr>
      <vt:lpstr>Presentación de PowerPoint</vt:lpstr>
      <vt:lpstr>Criterios de conformidad Nivel AAA</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Espacio para preguntas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Dell</dc:creator>
  <cp:lastModifiedBy>Willian Rivera</cp:lastModifiedBy>
  <cp:revision>18</cp:revision>
  <dcterms:modified xsi:type="dcterms:W3CDTF">2024-09-18T04:05:14Z</dcterms:modified>
</cp:coreProperties>
</file>